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4"/>
  </p:notesMasterIdLst>
  <p:sldIdLst>
    <p:sldId id="256" r:id="rId2"/>
    <p:sldId id="335" r:id="rId3"/>
    <p:sldId id="260" r:id="rId4"/>
    <p:sldId id="333" r:id="rId5"/>
    <p:sldId id="262" r:id="rId6"/>
    <p:sldId id="330" r:id="rId7"/>
    <p:sldId id="263" r:id="rId8"/>
    <p:sldId id="321" r:id="rId9"/>
    <p:sldId id="265" r:id="rId10"/>
    <p:sldId id="266" r:id="rId11"/>
    <p:sldId id="322" r:id="rId12"/>
    <p:sldId id="267" r:id="rId13"/>
    <p:sldId id="323" r:id="rId14"/>
    <p:sldId id="324" r:id="rId15"/>
    <p:sldId id="268" r:id="rId16"/>
    <p:sldId id="270" r:id="rId17"/>
    <p:sldId id="271" r:id="rId18"/>
    <p:sldId id="276" r:id="rId19"/>
    <p:sldId id="272" r:id="rId20"/>
    <p:sldId id="274" r:id="rId21"/>
    <p:sldId id="275" r:id="rId22"/>
    <p:sldId id="273" r:id="rId23"/>
    <p:sldId id="277" r:id="rId24"/>
    <p:sldId id="278" r:id="rId25"/>
    <p:sldId id="279" r:id="rId26"/>
    <p:sldId id="280" r:id="rId27"/>
    <p:sldId id="281" r:id="rId28"/>
    <p:sldId id="282" r:id="rId29"/>
    <p:sldId id="334" r:id="rId30"/>
    <p:sldId id="284" r:id="rId31"/>
    <p:sldId id="285" r:id="rId32"/>
    <p:sldId id="286" r:id="rId33"/>
    <p:sldId id="287" r:id="rId34"/>
    <p:sldId id="288" r:id="rId35"/>
    <p:sldId id="289" r:id="rId36"/>
    <p:sldId id="325"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26" r:id="rId51"/>
    <p:sldId id="304" r:id="rId52"/>
    <p:sldId id="305" r:id="rId53"/>
    <p:sldId id="327" r:id="rId54"/>
    <p:sldId id="307" r:id="rId55"/>
    <p:sldId id="306" r:id="rId56"/>
    <p:sldId id="328" r:id="rId57"/>
    <p:sldId id="308" r:id="rId58"/>
    <p:sldId id="309" r:id="rId59"/>
    <p:sldId id="310" r:id="rId60"/>
    <p:sldId id="311" r:id="rId61"/>
    <p:sldId id="312" r:id="rId62"/>
    <p:sldId id="329" r:id="rId63"/>
    <p:sldId id="313" r:id="rId64"/>
    <p:sldId id="331" r:id="rId65"/>
    <p:sldId id="315" r:id="rId66"/>
    <p:sldId id="320" r:id="rId67"/>
    <p:sldId id="314" r:id="rId68"/>
    <p:sldId id="332" r:id="rId69"/>
    <p:sldId id="317" r:id="rId70"/>
    <p:sldId id="316" r:id="rId71"/>
    <p:sldId id="318" r:id="rId72"/>
    <p:sldId id="319"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13AE44-1B4F-E349-A3C0-33E0BD1EF9E3}">
          <p14:sldIdLst>
            <p14:sldId id="256"/>
            <p14:sldId id="335"/>
            <p14:sldId id="260"/>
            <p14:sldId id="333"/>
            <p14:sldId id="262"/>
          </p14:sldIdLst>
        </p14:section>
        <p14:section name="What do Organizations Do?" id="{A0216C1B-6BBA-4E43-BC06-722AC940EED3}">
          <p14:sldIdLst>
            <p14:sldId id="330"/>
            <p14:sldId id="263"/>
            <p14:sldId id="321"/>
            <p14:sldId id="265"/>
            <p14:sldId id="266"/>
            <p14:sldId id="322"/>
            <p14:sldId id="267"/>
            <p14:sldId id="323"/>
            <p14:sldId id="324"/>
            <p14:sldId id="268"/>
            <p14:sldId id="270"/>
            <p14:sldId id="271"/>
            <p14:sldId id="276"/>
            <p14:sldId id="272"/>
            <p14:sldId id="274"/>
            <p14:sldId id="275"/>
            <p14:sldId id="273"/>
          </p14:sldIdLst>
        </p14:section>
        <p14:section name="Goals of the Organization" id="{B0A16826-5EE7-AA40-B162-8603924A30CA}">
          <p14:sldIdLst>
            <p14:sldId id="277"/>
            <p14:sldId id="278"/>
            <p14:sldId id="279"/>
            <p14:sldId id="280"/>
            <p14:sldId id="281"/>
            <p14:sldId id="282"/>
            <p14:sldId id="334"/>
            <p14:sldId id="284"/>
            <p14:sldId id="285"/>
            <p14:sldId id="286"/>
            <p14:sldId id="287"/>
            <p14:sldId id="288"/>
            <p14:sldId id="289"/>
            <p14:sldId id="325"/>
            <p14:sldId id="291"/>
            <p14:sldId id="292"/>
            <p14:sldId id="293"/>
            <p14:sldId id="294"/>
            <p14:sldId id="295"/>
          </p14:sldIdLst>
        </p14:section>
        <p14:section name="Organizational Structure" id="{F269D32F-AD4E-1D4B-96B6-8F50B315307D}">
          <p14:sldIdLst>
            <p14:sldId id="296"/>
            <p14:sldId id="297"/>
            <p14:sldId id="298"/>
            <p14:sldId id="299"/>
            <p14:sldId id="300"/>
            <p14:sldId id="301"/>
            <p14:sldId id="302"/>
            <p14:sldId id="303"/>
            <p14:sldId id="326"/>
            <p14:sldId id="304"/>
            <p14:sldId id="305"/>
            <p14:sldId id="327"/>
            <p14:sldId id="307"/>
            <p14:sldId id="306"/>
            <p14:sldId id="328"/>
            <p14:sldId id="308"/>
            <p14:sldId id="309"/>
            <p14:sldId id="310"/>
            <p14:sldId id="311"/>
            <p14:sldId id="312"/>
            <p14:sldId id="329"/>
            <p14:sldId id="313"/>
            <p14:sldId id="331"/>
            <p14:sldId id="315"/>
            <p14:sldId id="320"/>
            <p14:sldId id="314"/>
            <p14:sldId id="332"/>
            <p14:sldId id="317"/>
            <p14:sldId id="316"/>
            <p14:sldId id="318"/>
            <p14:sldId id="3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0000" autoAdjust="0"/>
  </p:normalViewPr>
  <p:slideViewPr>
    <p:cSldViewPr snapToGrid="0" snapToObjects="1">
      <p:cViewPr varScale="1">
        <p:scale>
          <a:sx n="58" d="100"/>
          <a:sy n="58" d="100"/>
        </p:scale>
        <p:origin x="17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AB08AF-5FB5-6143-B6D9-5F12449E9BC4}" type="doc">
      <dgm:prSet loTypeId="urn:microsoft.com/office/officeart/2005/8/layout/process1" loCatId="" qsTypeId="urn:microsoft.com/office/officeart/2005/8/quickstyle/simple4" qsCatId="simple" csTypeId="urn:microsoft.com/office/officeart/2005/8/colors/accent0_2" csCatId="mainScheme" phldr="1"/>
      <dgm:spPr/>
    </dgm:pt>
    <dgm:pt modelId="{ACABA14D-705F-7C49-9104-9D031E9F3BA9}">
      <dgm:prSet phldrT="[Text]"/>
      <dgm:spPr/>
      <dgm:t>
        <a:bodyPr/>
        <a:lstStyle/>
        <a:p>
          <a:r>
            <a:rPr lang="en-US" b="1" u="sng" dirty="0">
              <a:solidFill>
                <a:srgbClr val="000090"/>
              </a:solidFill>
            </a:rPr>
            <a:t>Inputs</a:t>
          </a:r>
        </a:p>
        <a:p>
          <a:r>
            <a:rPr lang="en-US" dirty="0">
              <a:solidFill>
                <a:srgbClr val="FF0000"/>
              </a:solidFill>
            </a:rPr>
            <a:t>Raw materials</a:t>
          </a:r>
        </a:p>
        <a:p>
          <a:r>
            <a:rPr lang="en-US" dirty="0">
              <a:solidFill>
                <a:srgbClr val="FF0000"/>
              </a:solidFill>
            </a:rPr>
            <a:t>Resources</a:t>
          </a:r>
        </a:p>
        <a:p>
          <a:r>
            <a:rPr lang="en-US" dirty="0">
              <a:solidFill>
                <a:srgbClr val="FF0000"/>
              </a:solidFill>
            </a:rPr>
            <a:t>Ideas</a:t>
          </a:r>
        </a:p>
        <a:p>
          <a:r>
            <a:rPr lang="en-US" dirty="0">
              <a:solidFill>
                <a:srgbClr val="FF0000"/>
              </a:solidFill>
            </a:rPr>
            <a:t>Technology</a:t>
          </a:r>
        </a:p>
        <a:p>
          <a:r>
            <a:rPr lang="en-US" dirty="0">
              <a:solidFill>
                <a:srgbClr val="FF0000"/>
              </a:solidFill>
            </a:rPr>
            <a:t>Information</a:t>
          </a:r>
        </a:p>
      </dgm:t>
    </dgm:pt>
    <dgm:pt modelId="{51D81672-46B2-8E4D-B4E0-7E3205D6AE44}" type="parTrans" cxnId="{CD7CA458-199D-8044-A91A-7D1BBC913CB6}">
      <dgm:prSet/>
      <dgm:spPr/>
      <dgm:t>
        <a:bodyPr/>
        <a:lstStyle/>
        <a:p>
          <a:endParaRPr lang="en-US"/>
        </a:p>
      </dgm:t>
    </dgm:pt>
    <dgm:pt modelId="{C6FD8673-67E9-FB4C-9B4F-830FE1BEC651}" type="sibTrans" cxnId="{CD7CA458-199D-8044-A91A-7D1BBC913CB6}">
      <dgm:prSet/>
      <dgm:spPr/>
      <dgm:t>
        <a:bodyPr/>
        <a:lstStyle/>
        <a:p>
          <a:endParaRPr lang="en-US"/>
        </a:p>
      </dgm:t>
    </dgm:pt>
    <dgm:pt modelId="{6668E4C0-D0F4-CA43-B61F-3DF5650D5D6E}">
      <dgm:prSet phldrT="[Text]"/>
      <dgm:spPr/>
      <dgm:t>
        <a:bodyPr/>
        <a:lstStyle/>
        <a:p>
          <a:r>
            <a:rPr lang="en-US" b="1" u="sng" dirty="0">
              <a:solidFill>
                <a:srgbClr val="000090"/>
              </a:solidFill>
            </a:rPr>
            <a:t>Transformation</a:t>
          </a:r>
        </a:p>
        <a:p>
          <a:r>
            <a:rPr lang="en-US" dirty="0">
              <a:solidFill>
                <a:srgbClr val="FF0000"/>
              </a:solidFill>
            </a:rPr>
            <a:t>Production</a:t>
          </a:r>
        </a:p>
        <a:p>
          <a:r>
            <a:rPr lang="en-US" dirty="0">
              <a:solidFill>
                <a:srgbClr val="FF0000"/>
              </a:solidFill>
            </a:rPr>
            <a:t>Management </a:t>
          </a:r>
        </a:p>
        <a:p>
          <a:r>
            <a:rPr lang="en-US" dirty="0">
              <a:solidFill>
                <a:srgbClr val="FF0000"/>
              </a:solidFill>
            </a:rPr>
            <a:t>Processes</a:t>
          </a:r>
        </a:p>
      </dgm:t>
    </dgm:pt>
    <dgm:pt modelId="{FB10C736-BB50-D944-9176-D6758E90BD2A}" type="parTrans" cxnId="{4F12EEAE-2030-6E40-B209-993171721FF9}">
      <dgm:prSet/>
      <dgm:spPr/>
      <dgm:t>
        <a:bodyPr/>
        <a:lstStyle/>
        <a:p>
          <a:endParaRPr lang="en-US"/>
        </a:p>
      </dgm:t>
    </dgm:pt>
    <dgm:pt modelId="{B2152034-09B3-CA46-8C83-AE67C3B88F40}" type="sibTrans" cxnId="{4F12EEAE-2030-6E40-B209-993171721FF9}">
      <dgm:prSet/>
      <dgm:spPr/>
      <dgm:t>
        <a:bodyPr/>
        <a:lstStyle/>
        <a:p>
          <a:endParaRPr lang="en-US"/>
        </a:p>
      </dgm:t>
    </dgm:pt>
    <dgm:pt modelId="{3510B056-802C-C942-8B57-E530B7F383CE}">
      <dgm:prSet phldrT="[Text]"/>
      <dgm:spPr/>
      <dgm:t>
        <a:bodyPr/>
        <a:lstStyle/>
        <a:p>
          <a:r>
            <a:rPr lang="en-US" b="1" u="sng" dirty="0">
              <a:solidFill>
                <a:srgbClr val="000090"/>
              </a:solidFill>
            </a:rPr>
            <a:t>Outputs</a:t>
          </a:r>
        </a:p>
        <a:p>
          <a:r>
            <a:rPr lang="en-US" dirty="0">
              <a:solidFill>
                <a:srgbClr val="FF0000"/>
              </a:solidFill>
            </a:rPr>
            <a:t>Goods and Services</a:t>
          </a:r>
        </a:p>
        <a:p>
          <a:r>
            <a:rPr lang="en-US" dirty="0">
              <a:solidFill>
                <a:srgbClr val="FF0000"/>
              </a:solidFill>
            </a:rPr>
            <a:t>Profit and Loss</a:t>
          </a:r>
        </a:p>
        <a:p>
          <a:r>
            <a:rPr lang="en-US" dirty="0">
              <a:solidFill>
                <a:srgbClr val="FF0000"/>
              </a:solidFill>
            </a:rPr>
            <a:t>Information </a:t>
          </a:r>
        </a:p>
        <a:p>
          <a:r>
            <a:rPr lang="en-US" dirty="0">
              <a:solidFill>
                <a:srgbClr val="FF0000"/>
              </a:solidFill>
            </a:rPr>
            <a:t>Human Results</a:t>
          </a:r>
        </a:p>
      </dgm:t>
    </dgm:pt>
    <dgm:pt modelId="{7213E710-BE5B-4342-8EA5-14402FD7E121}" type="parTrans" cxnId="{4A21696E-C9C5-4341-82D2-63F57660C228}">
      <dgm:prSet/>
      <dgm:spPr/>
      <dgm:t>
        <a:bodyPr/>
        <a:lstStyle/>
        <a:p>
          <a:endParaRPr lang="en-US"/>
        </a:p>
      </dgm:t>
    </dgm:pt>
    <dgm:pt modelId="{04198706-6959-0742-92E2-78A410551DDA}" type="sibTrans" cxnId="{4A21696E-C9C5-4341-82D2-63F57660C228}">
      <dgm:prSet/>
      <dgm:spPr/>
      <dgm:t>
        <a:bodyPr/>
        <a:lstStyle/>
        <a:p>
          <a:endParaRPr lang="en-US"/>
        </a:p>
      </dgm:t>
    </dgm:pt>
    <dgm:pt modelId="{9FA22FFA-0DF0-1949-8C95-8D7E45DCF850}" type="pres">
      <dgm:prSet presAssocID="{9DAB08AF-5FB5-6143-B6D9-5F12449E9BC4}" presName="Name0" presStyleCnt="0">
        <dgm:presLayoutVars>
          <dgm:dir/>
          <dgm:resizeHandles val="exact"/>
        </dgm:presLayoutVars>
      </dgm:prSet>
      <dgm:spPr/>
    </dgm:pt>
    <dgm:pt modelId="{2B5D1C6B-4428-3E44-BA31-B114E12F51CC}" type="pres">
      <dgm:prSet presAssocID="{ACABA14D-705F-7C49-9104-9D031E9F3BA9}" presName="node" presStyleLbl="node1" presStyleIdx="0" presStyleCnt="3">
        <dgm:presLayoutVars>
          <dgm:bulletEnabled val="1"/>
        </dgm:presLayoutVars>
      </dgm:prSet>
      <dgm:spPr/>
    </dgm:pt>
    <dgm:pt modelId="{FD7E9792-B712-B145-A795-44A4E3206DBC}" type="pres">
      <dgm:prSet presAssocID="{C6FD8673-67E9-FB4C-9B4F-830FE1BEC651}" presName="sibTrans" presStyleLbl="sibTrans2D1" presStyleIdx="0" presStyleCnt="2"/>
      <dgm:spPr/>
    </dgm:pt>
    <dgm:pt modelId="{4F41E3C3-94BE-FB46-B56A-18B43B5FA964}" type="pres">
      <dgm:prSet presAssocID="{C6FD8673-67E9-FB4C-9B4F-830FE1BEC651}" presName="connectorText" presStyleLbl="sibTrans2D1" presStyleIdx="0" presStyleCnt="2"/>
      <dgm:spPr/>
    </dgm:pt>
    <dgm:pt modelId="{F48D0206-F251-E34F-AFF4-8D2B0EEE979E}" type="pres">
      <dgm:prSet presAssocID="{6668E4C0-D0F4-CA43-B61F-3DF5650D5D6E}" presName="node" presStyleLbl="node1" presStyleIdx="1" presStyleCnt="3">
        <dgm:presLayoutVars>
          <dgm:bulletEnabled val="1"/>
        </dgm:presLayoutVars>
      </dgm:prSet>
      <dgm:spPr/>
    </dgm:pt>
    <dgm:pt modelId="{74775599-37C5-6143-834C-120EE34A627C}" type="pres">
      <dgm:prSet presAssocID="{B2152034-09B3-CA46-8C83-AE67C3B88F40}" presName="sibTrans" presStyleLbl="sibTrans2D1" presStyleIdx="1" presStyleCnt="2"/>
      <dgm:spPr/>
    </dgm:pt>
    <dgm:pt modelId="{80E39296-4526-B949-A4B4-112B1D193988}" type="pres">
      <dgm:prSet presAssocID="{B2152034-09B3-CA46-8C83-AE67C3B88F40}" presName="connectorText" presStyleLbl="sibTrans2D1" presStyleIdx="1" presStyleCnt="2"/>
      <dgm:spPr/>
    </dgm:pt>
    <dgm:pt modelId="{01DFE393-88BA-C34F-B599-BC03BE4539C4}" type="pres">
      <dgm:prSet presAssocID="{3510B056-802C-C942-8B57-E530B7F383CE}" presName="node" presStyleLbl="node1" presStyleIdx="2" presStyleCnt="3">
        <dgm:presLayoutVars>
          <dgm:bulletEnabled val="1"/>
        </dgm:presLayoutVars>
      </dgm:prSet>
      <dgm:spPr/>
    </dgm:pt>
  </dgm:ptLst>
  <dgm:cxnLst>
    <dgm:cxn modelId="{CD7CA458-199D-8044-A91A-7D1BBC913CB6}" srcId="{9DAB08AF-5FB5-6143-B6D9-5F12449E9BC4}" destId="{ACABA14D-705F-7C49-9104-9D031E9F3BA9}" srcOrd="0" destOrd="0" parTransId="{51D81672-46B2-8E4D-B4E0-7E3205D6AE44}" sibTransId="{C6FD8673-67E9-FB4C-9B4F-830FE1BEC651}"/>
    <dgm:cxn modelId="{0FF25467-34AB-DA4B-BE22-BD207242909C}" type="presOf" srcId="{B2152034-09B3-CA46-8C83-AE67C3B88F40}" destId="{74775599-37C5-6143-834C-120EE34A627C}" srcOrd="0" destOrd="0" presId="urn:microsoft.com/office/officeart/2005/8/layout/process1"/>
    <dgm:cxn modelId="{FB9FC1B4-AF2B-D346-AC38-D96B31BCEEAB}" type="presOf" srcId="{6668E4C0-D0F4-CA43-B61F-3DF5650D5D6E}" destId="{F48D0206-F251-E34F-AFF4-8D2B0EEE979E}" srcOrd="0" destOrd="0" presId="urn:microsoft.com/office/officeart/2005/8/layout/process1"/>
    <dgm:cxn modelId="{4A21696E-C9C5-4341-82D2-63F57660C228}" srcId="{9DAB08AF-5FB5-6143-B6D9-5F12449E9BC4}" destId="{3510B056-802C-C942-8B57-E530B7F383CE}" srcOrd="2" destOrd="0" parTransId="{7213E710-BE5B-4342-8EA5-14402FD7E121}" sibTransId="{04198706-6959-0742-92E2-78A410551DDA}"/>
    <dgm:cxn modelId="{49FAF06C-4FFB-4047-8180-3EECE5711818}" type="presOf" srcId="{9DAB08AF-5FB5-6143-B6D9-5F12449E9BC4}" destId="{9FA22FFA-0DF0-1949-8C95-8D7E45DCF850}" srcOrd="0" destOrd="0" presId="urn:microsoft.com/office/officeart/2005/8/layout/process1"/>
    <dgm:cxn modelId="{99AE700A-0DFA-0D49-8815-571B814ACBDE}" type="presOf" srcId="{3510B056-802C-C942-8B57-E530B7F383CE}" destId="{01DFE393-88BA-C34F-B599-BC03BE4539C4}" srcOrd="0" destOrd="0" presId="urn:microsoft.com/office/officeart/2005/8/layout/process1"/>
    <dgm:cxn modelId="{F4BB618C-FF55-D741-AF9A-8ACFD5B43CDE}" type="presOf" srcId="{C6FD8673-67E9-FB4C-9B4F-830FE1BEC651}" destId="{FD7E9792-B712-B145-A795-44A4E3206DBC}" srcOrd="0" destOrd="0" presId="urn:microsoft.com/office/officeart/2005/8/layout/process1"/>
    <dgm:cxn modelId="{1CE2009F-885A-4641-823C-9D286679CDCC}" type="presOf" srcId="{C6FD8673-67E9-FB4C-9B4F-830FE1BEC651}" destId="{4F41E3C3-94BE-FB46-B56A-18B43B5FA964}" srcOrd="1" destOrd="0" presId="urn:microsoft.com/office/officeart/2005/8/layout/process1"/>
    <dgm:cxn modelId="{2D2E1703-A242-0A42-BA50-CA8DCA2CE65B}" type="presOf" srcId="{B2152034-09B3-CA46-8C83-AE67C3B88F40}" destId="{80E39296-4526-B949-A4B4-112B1D193988}" srcOrd="1" destOrd="0" presId="urn:microsoft.com/office/officeart/2005/8/layout/process1"/>
    <dgm:cxn modelId="{9895D6F8-DDE7-C64D-9E3C-77B50538CCE2}" type="presOf" srcId="{ACABA14D-705F-7C49-9104-9D031E9F3BA9}" destId="{2B5D1C6B-4428-3E44-BA31-B114E12F51CC}" srcOrd="0" destOrd="0" presId="urn:microsoft.com/office/officeart/2005/8/layout/process1"/>
    <dgm:cxn modelId="{4F12EEAE-2030-6E40-B209-993171721FF9}" srcId="{9DAB08AF-5FB5-6143-B6D9-5F12449E9BC4}" destId="{6668E4C0-D0F4-CA43-B61F-3DF5650D5D6E}" srcOrd="1" destOrd="0" parTransId="{FB10C736-BB50-D944-9176-D6758E90BD2A}" sibTransId="{B2152034-09B3-CA46-8C83-AE67C3B88F40}"/>
    <dgm:cxn modelId="{FB2CA933-25C0-FB4F-9F20-FA39EEA57965}" type="presParOf" srcId="{9FA22FFA-0DF0-1949-8C95-8D7E45DCF850}" destId="{2B5D1C6B-4428-3E44-BA31-B114E12F51CC}" srcOrd="0" destOrd="0" presId="urn:microsoft.com/office/officeart/2005/8/layout/process1"/>
    <dgm:cxn modelId="{40A59C4F-D3EE-C544-83D7-4FC6CACF916C}" type="presParOf" srcId="{9FA22FFA-0DF0-1949-8C95-8D7E45DCF850}" destId="{FD7E9792-B712-B145-A795-44A4E3206DBC}" srcOrd="1" destOrd="0" presId="urn:microsoft.com/office/officeart/2005/8/layout/process1"/>
    <dgm:cxn modelId="{5BAA9672-FCDB-6645-8047-D106BB6E47DF}" type="presParOf" srcId="{FD7E9792-B712-B145-A795-44A4E3206DBC}" destId="{4F41E3C3-94BE-FB46-B56A-18B43B5FA964}" srcOrd="0" destOrd="0" presId="urn:microsoft.com/office/officeart/2005/8/layout/process1"/>
    <dgm:cxn modelId="{FCCC97F6-4C10-5640-9DDD-1EB967F6DF79}" type="presParOf" srcId="{9FA22FFA-0DF0-1949-8C95-8D7E45DCF850}" destId="{F48D0206-F251-E34F-AFF4-8D2B0EEE979E}" srcOrd="2" destOrd="0" presId="urn:microsoft.com/office/officeart/2005/8/layout/process1"/>
    <dgm:cxn modelId="{35A7F05F-87D7-814F-B382-1FDC8B7B40B5}" type="presParOf" srcId="{9FA22FFA-0DF0-1949-8C95-8D7E45DCF850}" destId="{74775599-37C5-6143-834C-120EE34A627C}" srcOrd="3" destOrd="0" presId="urn:microsoft.com/office/officeart/2005/8/layout/process1"/>
    <dgm:cxn modelId="{1E8DB88B-F53E-D144-863B-EB8F244BD191}" type="presParOf" srcId="{74775599-37C5-6143-834C-120EE34A627C}" destId="{80E39296-4526-B949-A4B4-112B1D193988}" srcOrd="0" destOrd="0" presId="urn:microsoft.com/office/officeart/2005/8/layout/process1"/>
    <dgm:cxn modelId="{3F4EA65F-C8C0-5D4F-8A81-DC688B2AC90E}" type="presParOf" srcId="{9FA22FFA-0DF0-1949-8C95-8D7E45DCF850}" destId="{01DFE393-88BA-C34F-B599-BC03BE4539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AB08AF-5FB5-6143-B6D9-5F12449E9BC4}" type="doc">
      <dgm:prSet loTypeId="urn:microsoft.com/office/officeart/2005/8/layout/process1" loCatId="" qsTypeId="urn:microsoft.com/office/officeart/2005/8/quickstyle/simple4" qsCatId="simple" csTypeId="urn:microsoft.com/office/officeart/2005/8/colors/accent0_2" csCatId="mainScheme" phldr="1"/>
      <dgm:spPr/>
    </dgm:pt>
    <dgm:pt modelId="{ACABA14D-705F-7C49-9104-9D031E9F3BA9}">
      <dgm:prSet phldrT="[Text]"/>
      <dgm:spPr/>
      <dgm:t>
        <a:bodyPr/>
        <a:lstStyle/>
        <a:p>
          <a:r>
            <a:rPr lang="en-US" b="1" u="sng" dirty="0">
              <a:solidFill>
                <a:srgbClr val="0000FF"/>
              </a:solidFill>
            </a:rPr>
            <a:t>Inputs</a:t>
          </a:r>
        </a:p>
        <a:p>
          <a:r>
            <a:rPr lang="en-US" dirty="0">
              <a:solidFill>
                <a:srgbClr val="FF0000"/>
              </a:solidFill>
            </a:rPr>
            <a:t>Labor Skill Money</a:t>
          </a:r>
        </a:p>
        <a:p>
          <a:r>
            <a:rPr lang="en-US" dirty="0">
              <a:solidFill>
                <a:srgbClr val="FF0000"/>
              </a:solidFill>
            </a:rPr>
            <a:t>Food Equipment</a:t>
          </a:r>
        </a:p>
        <a:p>
          <a:r>
            <a:rPr lang="en-US" dirty="0">
              <a:solidFill>
                <a:srgbClr val="FF0000"/>
              </a:solidFill>
            </a:rPr>
            <a:t>Materials</a:t>
          </a:r>
        </a:p>
        <a:p>
          <a:r>
            <a:rPr lang="en-US" dirty="0">
              <a:solidFill>
                <a:srgbClr val="FF0000"/>
              </a:solidFill>
            </a:rPr>
            <a:t>Information</a:t>
          </a:r>
        </a:p>
      </dgm:t>
    </dgm:pt>
    <dgm:pt modelId="{51D81672-46B2-8E4D-B4E0-7E3205D6AE44}" type="parTrans" cxnId="{CD7CA458-199D-8044-A91A-7D1BBC913CB6}">
      <dgm:prSet/>
      <dgm:spPr/>
      <dgm:t>
        <a:bodyPr/>
        <a:lstStyle/>
        <a:p>
          <a:endParaRPr lang="en-US"/>
        </a:p>
      </dgm:t>
    </dgm:pt>
    <dgm:pt modelId="{C6FD8673-67E9-FB4C-9B4F-830FE1BEC651}" type="sibTrans" cxnId="{CD7CA458-199D-8044-A91A-7D1BBC913CB6}">
      <dgm:prSet/>
      <dgm:spPr/>
      <dgm:t>
        <a:bodyPr/>
        <a:lstStyle/>
        <a:p>
          <a:endParaRPr lang="en-US"/>
        </a:p>
      </dgm:t>
    </dgm:pt>
    <dgm:pt modelId="{6668E4C0-D0F4-CA43-B61F-3DF5650D5D6E}">
      <dgm:prSet phldrT="[Text]"/>
      <dgm:spPr/>
      <dgm:t>
        <a:bodyPr/>
        <a:lstStyle/>
        <a:p>
          <a:r>
            <a:rPr lang="en-US" b="1" u="sng" dirty="0">
              <a:solidFill>
                <a:srgbClr val="0000FF"/>
              </a:solidFill>
            </a:rPr>
            <a:t>Transformation</a:t>
          </a:r>
        </a:p>
        <a:p>
          <a:r>
            <a:rPr lang="en-US" dirty="0">
              <a:solidFill>
                <a:srgbClr val="FF0000"/>
              </a:solidFill>
            </a:rPr>
            <a:t>Procurement</a:t>
          </a:r>
        </a:p>
        <a:p>
          <a:r>
            <a:rPr lang="en-US" dirty="0">
              <a:solidFill>
                <a:srgbClr val="FF0000"/>
              </a:solidFill>
            </a:rPr>
            <a:t>Production</a:t>
          </a:r>
        </a:p>
        <a:p>
          <a:r>
            <a:rPr lang="en-US" dirty="0">
              <a:solidFill>
                <a:srgbClr val="FF0000"/>
              </a:solidFill>
            </a:rPr>
            <a:t>Safety, Sanitation &amp; Maintenance</a:t>
          </a:r>
        </a:p>
        <a:p>
          <a:r>
            <a:rPr lang="en-US" dirty="0">
              <a:solidFill>
                <a:srgbClr val="FF0000"/>
              </a:solidFill>
            </a:rPr>
            <a:t>Distribution &amp; Service</a:t>
          </a:r>
        </a:p>
      </dgm:t>
    </dgm:pt>
    <dgm:pt modelId="{FB10C736-BB50-D944-9176-D6758E90BD2A}" type="parTrans" cxnId="{4F12EEAE-2030-6E40-B209-993171721FF9}">
      <dgm:prSet/>
      <dgm:spPr/>
      <dgm:t>
        <a:bodyPr/>
        <a:lstStyle/>
        <a:p>
          <a:endParaRPr lang="en-US"/>
        </a:p>
      </dgm:t>
    </dgm:pt>
    <dgm:pt modelId="{B2152034-09B3-CA46-8C83-AE67C3B88F40}" type="sibTrans" cxnId="{4F12EEAE-2030-6E40-B209-993171721FF9}">
      <dgm:prSet/>
      <dgm:spPr/>
      <dgm:t>
        <a:bodyPr/>
        <a:lstStyle/>
        <a:p>
          <a:endParaRPr lang="en-US"/>
        </a:p>
      </dgm:t>
    </dgm:pt>
    <dgm:pt modelId="{3510B056-802C-C942-8B57-E530B7F383CE}">
      <dgm:prSet phldrT="[Text]"/>
      <dgm:spPr/>
      <dgm:t>
        <a:bodyPr/>
        <a:lstStyle/>
        <a:p>
          <a:r>
            <a:rPr lang="en-US" b="1" u="sng" dirty="0">
              <a:solidFill>
                <a:srgbClr val="0000FF"/>
              </a:solidFill>
            </a:rPr>
            <a:t>Outputs</a:t>
          </a:r>
        </a:p>
        <a:p>
          <a:r>
            <a:rPr lang="en-US" dirty="0">
              <a:solidFill>
                <a:srgbClr val="FF0000"/>
              </a:solidFill>
            </a:rPr>
            <a:t>Meal Equivalents</a:t>
          </a:r>
        </a:p>
        <a:p>
          <a:r>
            <a:rPr lang="en-US" dirty="0">
              <a:solidFill>
                <a:srgbClr val="FF0000"/>
              </a:solidFill>
            </a:rPr>
            <a:t>Quality of Food</a:t>
          </a:r>
        </a:p>
        <a:p>
          <a:r>
            <a:rPr lang="en-US" dirty="0">
              <a:solidFill>
                <a:srgbClr val="FF0000"/>
              </a:solidFill>
            </a:rPr>
            <a:t>Revenues/Profit or Loss</a:t>
          </a:r>
        </a:p>
        <a:p>
          <a:r>
            <a:rPr lang="en-US" dirty="0">
              <a:solidFill>
                <a:srgbClr val="FF0000"/>
              </a:solidFill>
            </a:rPr>
            <a:t>Customer Satisfaction</a:t>
          </a:r>
        </a:p>
      </dgm:t>
    </dgm:pt>
    <dgm:pt modelId="{7213E710-BE5B-4342-8EA5-14402FD7E121}" type="parTrans" cxnId="{4A21696E-C9C5-4341-82D2-63F57660C228}">
      <dgm:prSet/>
      <dgm:spPr/>
      <dgm:t>
        <a:bodyPr/>
        <a:lstStyle/>
        <a:p>
          <a:endParaRPr lang="en-US"/>
        </a:p>
      </dgm:t>
    </dgm:pt>
    <dgm:pt modelId="{04198706-6959-0742-92E2-78A410551DDA}" type="sibTrans" cxnId="{4A21696E-C9C5-4341-82D2-63F57660C228}">
      <dgm:prSet/>
      <dgm:spPr/>
      <dgm:t>
        <a:bodyPr/>
        <a:lstStyle/>
        <a:p>
          <a:endParaRPr lang="en-US"/>
        </a:p>
      </dgm:t>
    </dgm:pt>
    <dgm:pt modelId="{9FA22FFA-0DF0-1949-8C95-8D7E45DCF850}" type="pres">
      <dgm:prSet presAssocID="{9DAB08AF-5FB5-6143-B6D9-5F12449E9BC4}" presName="Name0" presStyleCnt="0">
        <dgm:presLayoutVars>
          <dgm:dir/>
          <dgm:resizeHandles val="exact"/>
        </dgm:presLayoutVars>
      </dgm:prSet>
      <dgm:spPr/>
    </dgm:pt>
    <dgm:pt modelId="{2B5D1C6B-4428-3E44-BA31-B114E12F51CC}" type="pres">
      <dgm:prSet presAssocID="{ACABA14D-705F-7C49-9104-9D031E9F3BA9}" presName="node" presStyleLbl="node1" presStyleIdx="0" presStyleCnt="3">
        <dgm:presLayoutVars>
          <dgm:bulletEnabled val="1"/>
        </dgm:presLayoutVars>
      </dgm:prSet>
      <dgm:spPr/>
    </dgm:pt>
    <dgm:pt modelId="{FD7E9792-B712-B145-A795-44A4E3206DBC}" type="pres">
      <dgm:prSet presAssocID="{C6FD8673-67E9-FB4C-9B4F-830FE1BEC651}" presName="sibTrans" presStyleLbl="sibTrans2D1" presStyleIdx="0" presStyleCnt="2"/>
      <dgm:spPr/>
    </dgm:pt>
    <dgm:pt modelId="{4F41E3C3-94BE-FB46-B56A-18B43B5FA964}" type="pres">
      <dgm:prSet presAssocID="{C6FD8673-67E9-FB4C-9B4F-830FE1BEC651}" presName="connectorText" presStyleLbl="sibTrans2D1" presStyleIdx="0" presStyleCnt="2"/>
      <dgm:spPr/>
    </dgm:pt>
    <dgm:pt modelId="{F48D0206-F251-E34F-AFF4-8D2B0EEE979E}" type="pres">
      <dgm:prSet presAssocID="{6668E4C0-D0F4-CA43-B61F-3DF5650D5D6E}" presName="node" presStyleLbl="node1" presStyleIdx="1" presStyleCnt="3">
        <dgm:presLayoutVars>
          <dgm:bulletEnabled val="1"/>
        </dgm:presLayoutVars>
      </dgm:prSet>
      <dgm:spPr/>
    </dgm:pt>
    <dgm:pt modelId="{74775599-37C5-6143-834C-120EE34A627C}" type="pres">
      <dgm:prSet presAssocID="{B2152034-09B3-CA46-8C83-AE67C3B88F40}" presName="sibTrans" presStyleLbl="sibTrans2D1" presStyleIdx="1" presStyleCnt="2"/>
      <dgm:spPr/>
    </dgm:pt>
    <dgm:pt modelId="{80E39296-4526-B949-A4B4-112B1D193988}" type="pres">
      <dgm:prSet presAssocID="{B2152034-09B3-CA46-8C83-AE67C3B88F40}" presName="connectorText" presStyleLbl="sibTrans2D1" presStyleIdx="1" presStyleCnt="2"/>
      <dgm:spPr/>
    </dgm:pt>
    <dgm:pt modelId="{01DFE393-88BA-C34F-B599-BC03BE4539C4}" type="pres">
      <dgm:prSet presAssocID="{3510B056-802C-C942-8B57-E530B7F383CE}" presName="node" presStyleLbl="node1" presStyleIdx="2" presStyleCnt="3">
        <dgm:presLayoutVars>
          <dgm:bulletEnabled val="1"/>
        </dgm:presLayoutVars>
      </dgm:prSet>
      <dgm:spPr/>
    </dgm:pt>
  </dgm:ptLst>
  <dgm:cxnLst>
    <dgm:cxn modelId="{A64E4A0A-7CE0-8C4E-8979-F7CE7009650C}" type="presOf" srcId="{B2152034-09B3-CA46-8C83-AE67C3B88F40}" destId="{74775599-37C5-6143-834C-120EE34A627C}" srcOrd="0" destOrd="0" presId="urn:microsoft.com/office/officeart/2005/8/layout/process1"/>
    <dgm:cxn modelId="{840E8419-0BDB-A34D-BD25-71F909EBC2A2}" type="presOf" srcId="{3510B056-802C-C942-8B57-E530B7F383CE}" destId="{01DFE393-88BA-C34F-B599-BC03BE4539C4}" srcOrd="0" destOrd="0" presId="urn:microsoft.com/office/officeart/2005/8/layout/process1"/>
    <dgm:cxn modelId="{23C73344-55F4-2649-B834-F06F4C398E28}" type="presOf" srcId="{ACABA14D-705F-7C49-9104-9D031E9F3BA9}" destId="{2B5D1C6B-4428-3E44-BA31-B114E12F51CC}" srcOrd="0" destOrd="0" presId="urn:microsoft.com/office/officeart/2005/8/layout/process1"/>
    <dgm:cxn modelId="{CF61C7DA-3F59-964D-B15D-6D3E70123697}" type="presOf" srcId="{C6FD8673-67E9-FB4C-9B4F-830FE1BEC651}" destId="{4F41E3C3-94BE-FB46-B56A-18B43B5FA964}" srcOrd="1" destOrd="0" presId="urn:microsoft.com/office/officeart/2005/8/layout/process1"/>
    <dgm:cxn modelId="{440F6820-CF07-FE44-9649-68276179295A}" type="presOf" srcId="{C6FD8673-67E9-FB4C-9B4F-830FE1BEC651}" destId="{FD7E9792-B712-B145-A795-44A4E3206DBC}" srcOrd="0" destOrd="0" presId="urn:microsoft.com/office/officeart/2005/8/layout/process1"/>
    <dgm:cxn modelId="{0E03BE4E-C2FC-B040-B956-F3BD2404BC53}" type="presOf" srcId="{6668E4C0-D0F4-CA43-B61F-3DF5650D5D6E}" destId="{F48D0206-F251-E34F-AFF4-8D2B0EEE979E}" srcOrd="0" destOrd="0" presId="urn:microsoft.com/office/officeart/2005/8/layout/process1"/>
    <dgm:cxn modelId="{CD7CA458-199D-8044-A91A-7D1BBC913CB6}" srcId="{9DAB08AF-5FB5-6143-B6D9-5F12449E9BC4}" destId="{ACABA14D-705F-7C49-9104-9D031E9F3BA9}" srcOrd="0" destOrd="0" parTransId="{51D81672-46B2-8E4D-B4E0-7E3205D6AE44}" sibTransId="{C6FD8673-67E9-FB4C-9B4F-830FE1BEC651}"/>
    <dgm:cxn modelId="{F603DE47-2021-A447-A2E1-B9C4E64E0875}" type="presOf" srcId="{9DAB08AF-5FB5-6143-B6D9-5F12449E9BC4}" destId="{9FA22FFA-0DF0-1949-8C95-8D7E45DCF850}" srcOrd="0" destOrd="0" presId="urn:microsoft.com/office/officeart/2005/8/layout/process1"/>
    <dgm:cxn modelId="{BD185E0A-8BB6-E64C-8A4C-10B24BC98EB9}" type="presOf" srcId="{B2152034-09B3-CA46-8C83-AE67C3B88F40}" destId="{80E39296-4526-B949-A4B4-112B1D193988}" srcOrd="1" destOrd="0" presId="urn:microsoft.com/office/officeart/2005/8/layout/process1"/>
    <dgm:cxn modelId="{4F12EEAE-2030-6E40-B209-993171721FF9}" srcId="{9DAB08AF-5FB5-6143-B6D9-5F12449E9BC4}" destId="{6668E4C0-D0F4-CA43-B61F-3DF5650D5D6E}" srcOrd="1" destOrd="0" parTransId="{FB10C736-BB50-D944-9176-D6758E90BD2A}" sibTransId="{B2152034-09B3-CA46-8C83-AE67C3B88F40}"/>
    <dgm:cxn modelId="{4A21696E-C9C5-4341-82D2-63F57660C228}" srcId="{9DAB08AF-5FB5-6143-B6D9-5F12449E9BC4}" destId="{3510B056-802C-C942-8B57-E530B7F383CE}" srcOrd="2" destOrd="0" parTransId="{7213E710-BE5B-4342-8EA5-14402FD7E121}" sibTransId="{04198706-6959-0742-92E2-78A410551DDA}"/>
    <dgm:cxn modelId="{8823824D-E9CD-3045-8045-3A530D0A907E}" type="presParOf" srcId="{9FA22FFA-0DF0-1949-8C95-8D7E45DCF850}" destId="{2B5D1C6B-4428-3E44-BA31-B114E12F51CC}" srcOrd="0" destOrd="0" presId="urn:microsoft.com/office/officeart/2005/8/layout/process1"/>
    <dgm:cxn modelId="{AC357458-EF59-FA4E-A791-42CB33AAEDA2}" type="presParOf" srcId="{9FA22FFA-0DF0-1949-8C95-8D7E45DCF850}" destId="{FD7E9792-B712-B145-A795-44A4E3206DBC}" srcOrd="1" destOrd="0" presId="urn:microsoft.com/office/officeart/2005/8/layout/process1"/>
    <dgm:cxn modelId="{9B51EBB6-7A3D-5B4A-A569-D3E7A09B8EF5}" type="presParOf" srcId="{FD7E9792-B712-B145-A795-44A4E3206DBC}" destId="{4F41E3C3-94BE-FB46-B56A-18B43B5FA964}" srcOrd="0" destOrd="0" presId="urn:microsoft.com/office/officeart/2005/8/layout/process1"/>
    <dgm:cxn modelId="{AB52EC21-75E9-8641-8E77-39B2A9E93F71}" type="presParOf" srcId="{9FA22FFA-0DF0-1949-8C95-8D7E45DCF850}" destId="{F48D0206-F251-E34F-AFF4-8D2B0EEE979E}" srcOrd="2" destOrd="0" presId="urn:microsoft.com/office/officeart/2005/8/layout/process1"/>
    <dgm:cxn modelId="{8F432D28-68F3-8345-B6FB-CDF0A5AEFA4F}" type="presParOf" srcId="{9FA22FFA-0DF0-1949-8C95-8D7E45DCF850}" destId="{74775599-37C5-6143-834C-120EE34A627C}" srcOrd="3" destOrd="0" presId="urn:microsoft.com/office/officeart/2005/8/layout/process1"/>
    <dgm:cxn modelId="{19E2C3F9-02D0-DC4B-BE9C-242193C4EE3A}" type="presParOf" srcId="{74775599-37C5-6143-834C-120EE34A627C}" destId="{80E39296-4526-B949-A4B4-112B1D193988}" srcOrd="0" destOrd="0" presId="urn:microsoft.com/office/officeart/2005/8/layout/process1"/>
    <dgm:cxn modelId="{091FE7F2-D489-CA41-8C6C-B6399B21F7A6}" type="presParOf" srcId="{9FA22FFA-0DF0-1949-8C95-8D7E45DCF850}" destId="{01DFE393-88BA-C34F-B599-BC03BE4539C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AB08AF-5FB5-6143-B6D9-5F12449E9BC4}" type="doc">
      <dgm:prSet loTypeId="urn:microsoft.com/office/officeart/2005/8/layout/process1" loCatId="" qsTypeId="urn:microsoft.com/office/officeart/2005/8/quickstyle/simple4" qsCatId="simple" csTypeId="urn:microsoft.com/office/officeart/2005/8/colors/accent0_2" csCatId="mainScheme" phldr="1"/>
      <dgm:spPr/>
    </dgm:pt>
    <dgm:pt modelId="{ACABA14D-705F-7C49-9104-9D031E9F3BA9}">
      <dgm:prSet phldrT="[Text]"/>
      <dgm:spPr/>
      <dgm:t>
        <a:bodyPr/>
        <a:lstStyle/>
        <a:p>
          <a:r>
            <a:rPr lang="en-US" b="1" u="sng" dirty="0">
              <a:solidFill>
                <a:srgbClr val="0000FF"/>
              </a:solidFill>
            </a:rPr>
            <a:t>Inputs</a:t>
          </a:r>
        </a:p>
        <a:p>
          <a:r>
            <a:rPr lang="en-US" dirty="0">
              <a:solidFill>
                <a:srgbClr val="FF0000"/>
              </a:solidFill>
            </a:rPr>
            <a:t>Labor Skill Money</a:t>
          </a:r>
        </a:p>
        <a:p>
          <a:r>
            <a:rPr lang="en-US" dirty="0">
              <a:solidFill>
                <a:srgbClr val="FF0000"/>
              </a:solidFill>
            </a:rPr>
            <a:t>Material Equipment</a:t>
          </a:r>
        </a:p>
        <a:p>
          <a:r>
            <a:rPr lang="en-US" dirty="0">
              <a:solidFill>
                <a:srgbClr val="FF0000"/>
              </a:solidFill>
            </a:rPr>
            <a:t>Patient/Client Wants &amp; Needs</a:t>
          </a:r>
        </a:p>
        <a:p>
          <a:r>
            <a:rPr lang="en-US" dirty="0">
              <a:solidFill>
                <a:srgbClr val="FF0000"/>
              </a:solidFill>
            </a:rPr>
            <a:t>Health/Nutrition Assessment Data</a:t>
          </a:r>
        </a:p>
      </dgm:t>
    </dgm:pt>
    <dgm:pt modelId="{51D81672-46B2-8E4D-B4E0-7E3205D6AE44}" type="parTrans" cxnId="{CD7CA458-199D-8044-A91A-7D1BBC913CB6}">
      <dgm:prSet/>
      <dgm:spPr/>
      <dgm:t>
        <a:bodyPr/>
        <a:lstStyle/>
        <a:p>
          <a:endParaRPr lang="en-US"/>
        </a:p>
      </dgm:t>
    </dgm:pt>
    <dgm:pt modelId="{C6FD8673-67E9-FB4C-9B4F-830FE1BEC651}" type="sibTrans" cxnId="{CD7CA458-199D-8044-A91A-7D1BBC913CB6}">
      <dgm:prSet/>
      <dgm:spPr/>
      <dgm:t>
        <a:bodyPr/>
        <a:lstStyle/>
        <a:p>
          <a:endParaRPr lang="en-US"/>
        </a:p>
      </dgm:t>
    </dgm:pt>
    <dgm:pt modelId="{6668E4C0-D0F4-CA43-B61F-3DF5650D5D6E}">
      <dgm:prSet phldrT="[Text]"/>
      <dgm:spPr/>
      <dgm:t>
        <a:bodyPr/>
        <a:lstStyle/>
        <a:p>
          <a:r>
            <a:rPr lang="en-US" b="1" u="sng" dirty="0">
              <a:solidFill>
                <a:srgbClr val="0000FF"/>
              </a:solidFill>
            </a:rPr>
            <a:t>Transformation</a:t>
          </a:r>
        </a:p>
        <a:p>
          <a:r>
            <a:rPr lang="en-US" dirty="0">
              <a:solidFill>
                <a:srgbClr val="FF0000"/>
              </a:solidFill>
            </a:rPr>
            <a:t>Nutrition Assessment</a:t>
          </a:r>
        </a:p>
        <a:p>
          <a:r>
            <a:rPr lang="en-US" dirty="0">
              <a:solidFill>
                <a:srgbClr val="FF0000"/>
              </a:solidFill>
            </a:rPr>
            <a:t>Nutrition Diagnosis</a:t>
          </a:r>
        </a:p>
        <a:p>
          <a:r>
            <a:rPr lang="en-US" dirty="0">
              <a:solidFill>
                <a:srgbClr val="FF0000"/>
              </a:solidFill>
            </a:rPr>
            <a:t>Nutrition Intervention</a:t>
          </a:r>
        </a:p>
      </dgm:t>
    </dgm:pt>
    <dgm:pt modelId="{FB10C736-BB50-D944-9176-D6758E90BD2A}" type="parTrans" cxnId="{4F12EEAE-2030-6E40-B209-993171721FF9}">
      <dgm:prSet/>
      <dgm:spPr/>
      <dgm:t>
        <a:bodyPr/>
        <a:lstStyle/>
        <a:p>
          <a:endParaRPr lang="en-US"/>
        </a:p>
      </dgm:t>
    </dgm:pt>
    <dgm:pt modelId="{B2152034-09B3-CA46-8C83-AE67C3B88F40}" type="sibTrans" cxnId="{4F12EEAE-2030-6E40-B209-993171721FF9}">
      <dgm:prSet/>
      <dgm:spPr/>
      <dgm:t>
        <a:bodyPr/>
        <a:lstStyle/>
        <a:p>
          <a:endParaRPr lang="en-US"/>
        </a:p>
      </dgm:t>
    </dgm:pt>
    <dgm:pt modelId="{3510B056-802C-C942-8B57-E530B7F383CE}">
      <dgm:prSet phldrT="[Text]"/>
      <dgm:spPr/>
      <dgm:t>
        <a:bodyPr/>
        <a:lstStyle/>
        <a:p>
          <a:r>
            <a:rPr lang="en-US" b="1" u="sng" dirty="0">
              <a:solidFill>
                <a:srgbClr val="0000FF"/>
              </a:solidFill>
            </a:rPr>
            <a:t>Outputs</a:t>
          </a:r>
        </a:p>
        <a:p>
          <a:r>
            <a:rPr lang="en-US" dirty="0">
              <a:solidFill>
                <a:srgbClr val="FF0000"/>
              </a:solidFill>
            </a:rPr>
            <a:t>Patient/Client Outcomes</a:t>
          </a:r>
        </a:p>
        <a:p>
          <a:r>
            <a:rPr lang="en-US" dirty="0">
              <a:solidFill>
                <a:srgbClr val="FF0000"/>
              </a:solidFill>
            </a:rPr>
            <a:t>Direct Nutrition Outcomes</a:t>
          </a:r>
        </a:p>
        <a:p>
          <a:r>
            <a:rPr lang="en-US" dirty="0">
              <a:solidFill>
                <a:srgbClr val="FF0000"/>
              </a:solidFill>
            </a:rPr>
            <a:t>Clinical/Health Status Outcomes</a:t>
          </a:r>
        </a:p>
        <a:p>
          <a:r>
            <a:rPr lang="en-US" dirty="0">
              <a:solidFill>
                <a:srgbClr val="FF0000"/>
              </a:solidFill>
            </a:rPr>
            <a:t>Health Care Utilization &amp; Cost Outcomes</a:t>
          </a:r>
        </a:p>
      </dgm:t>
    </dgm:pt>
    <dgm:pt modelId="{7213E710-BE5B-4342-8EA5-14402FD7E121}" type="parTrans" cxnId="{4A21696E-C9C5-4341-82D2-63F57660C228}">
      <dgm:prSet/>
      <dgm:spPr/>
      <dgm:t>
        <a:bodyPr/>
        <a:lstStyle/>
        <a:p>
          <a:endParaRPr lang="en-US"/>
        </a:p>
      </dgm:t>
    </dgm:pt>
    <dgm:pt modelId="{04198706-6959-0742-92E2-78A410551DDA}" type="sibTrans" cxnId="{4A21696E-C9C5-4341-82D2-63F57660C228}">
      <dgm:prSet/>
      <dgm:spPr/>
      <dgm:t>
        <a:bodyPr/>
        <a:lstStyle/>
        <a:p>
          <a:endParaRPr lang="en-US"/>
        </a:p>
      </dgm:t>
    </dgm:pt>
    <dgm:pt modelId="{9FA22FFA-0DF0-1949-8C95-8D7E45DCF850}" type="pres">
      <dgm:prSet presAssocID="{9DAB08AF-5FB5-6143-B6D9-5F12449E9BC4}" presName="Name0" presStyleCnt="0">
        <dgm:presLayoutVars>
          <dgm:dir/>
          <dgm:resizeHandles val="exact"/>
        </dgm:presLayoutVars>
      </dgm:prSet>
      <dgm:spPr/>
    </dgm:pt>
    <dgm:pt modelId="{2B5D1C6B-4428-3E44-BA31-B114E12F51CC}" type="pres">
      <dgm:prSet presAssocID="{ACABA14D-705F-7C49-9104-9D031E9F3BA9}" presName="node" presStyleLbl="node1" presStyleIdx="0" presStyleCnt="3">
        <dgm:presLayoutVars>
          <dgm:bulletEnabled val="1"/>
        </dgm:presLayoutVars>
      </dgm:prSet>
      <dgm:spPr/>
    </dgm:pt>
    <dgm:pt modelId="{FD7E9792-B712-B145-A795-44A4E3206DBC}" type="pres">
      <dgm:prSet presAssocID="{C6FD8673-67E9-FB4C-9B4F-830FE1BEC651}" presName="sibTrans" presStyleLbl="sibTrans2D1" presStyleIdx="0" presStyleCnt="2"/>
      <dgm:spPr/>
    </dgm:pt>
    <dgm:pt modelId="{4F41E3C3-94BE-FB46-B56A-18B43B5FA964}" type="pres">
      <dgm:prSet presAssocID="{C6FD8673-67E9-FB4C-9B4F-830FE1BEC651}" presName="connectorText" presStyleLbl="sibTrans2D1" presStyleIdx="0" presStyleCnt="2"/>
      <dgm:spPr/>
    </dgm:pt>
    <dgm:pt modelId="{F48D0206-F251-E34F-AFF4-8D2B0EEE979E}" type="pres">
      <dgm:prSet presAssocID="{6668E4C0-D0F4-CA43-B61F-3DF5650D5D6E}" presName="node" presStyleLbl="node1" presStyleIdx="1" presStyleCnt="3">
        <dgm:presLayoutVars>
          <dgm:bulletEnabled val="1"/>
        </dgm:presLayoutVars>
      </dgm:prSet>
      <dgm:spPr/>
    </dgm:pt>
    <dgm:pt modelId="{74775599-37C5-6143-834C-120EE34A627C}" type="pres">
      <dgm:prSet presAssocID="{B2152034-09B3-CA46-8C83-AE67C3B88F40}" presName="sibTrans" presStyleLbl="sibTrans2D1" presStyleIdx="1" presStyleCnt="2"/>
      <dgm:spPr/>
    </dgm:pt>
    <dgm:pt modelId="{80E39296-4526-B949-A4B4-112B1D193988}" type="pres">
      <dgm:prSet presAssocID="{B2152034-09B3-CA46-8C83-AE67C3B88F40}" presName="connectorText" presStyleLbl="sibTrans2D1" presStyleIdx="1" presStyleCnt="2"/>
      <dgm:spPr/>
    </dgm:pt>
    <dgm:pt modelId="{01DFE393-88BA-C34F-B599-BC03BE4539C4}" type="pres">
      <dgm:prSet presAssocID="{3510B056-802C-C942-8B57-E530B7F383CE}" presName="node" presStyleLbl="node1" presStyleIdx="2" presStyleCnt="3" custLinFactNeighborX="39150" custLinFactNeighborY="-64">
        <dgm:presLayoutVars>
          <dgm:bulletEnabled val="1"/>
        </dgm:presLayoutVars>
      </dgm:prSet>
      <dgm:spPr/>
    </dgm:pt>
  </dgm:ptLst>
  <dgm:cxnLst>
    <dgm:cxn modelId="{91412776-BDF6-BA49-B2CB-14209A135D4A}" type="presOf" srcId="{C6FD8673-67E9-FB4C-9B4F-830FE1BEC651}" destId="{4F41E3C3-94BE-FB46-B56A-18B43B5FA964}" srcOrd="1" destOrd="0" presId="urn:microsoft.com/office/officeart/2005/8/layout/process1"/>
    <dgm:cxn modelId="{B0EB346E-706C-D944-957E-C656FEE3C261}" type="presOf" srcId="{B2152034-09B3-CA46-8C83-AE67C3B88F40}" destId="{74775599-37C5-6143-834C-120EE34A627C}" srcOrd="0" destOrd="0" presId="urn:microsoft.com/office/officeart/2005/8/layout/process1"/>
    <dgm:cxn modelId="{40E673E3-83F4-BA4D-82FA-9045C56E653B}" type="presOf" srcId="{B2152034-09B3-CA46-8C83-AE67C3B88F40}" destId="{80E39296-4526-B949-A4B4-112B1D193988}" srcOrd="1" destOrd="0" presId="urn:microsoft.com/office/officeart/2005/8/layout/process1"/>
    <dgm:cxn modelId="{1BAE321C-EAFA-9F48-BB18-B4038A20426B}" type="presOf" srcId="{9DAB08AF-5FB5-6143-B6D9-5F12449E9BC4}" destId="{9FA22FFA-0DF0-1949-8C95-8D7E45DCF850}" srcOrd="0" destOrd="0" presId="urn:microsoft.com/office/officeart/2005/8/layout/process1"/>
    <dgm:cxn modelId="{684F88D3-5833-FC43-B1CC-24C9A45A836E}" type="presOf" srcId="{ACABA14D-705F-7C49-9104-9D031E9F3BA9}" destId="{2B5D1C6B-4428-3E44-BA31-B114E12F51CC}" srcOrd="0" destOrd="0" presId="urn:microsoft.com/office/officeart/2005/8/layout/process1"/>
    <dgm:cxn modelId="{CD7CA458-199D-8044-A91A-7D1BBC913CB6}" srcId="{9DAB08AF-5FB5-6143-B6D9-5F12449E9BC4}" destId="{ACABA14D-705F-7C49-9104-9D031E9F3BA9}" srcOrd="0" destOrd="0" parTransId="{51D81672-46B2-8E4D-B4E0-7E3205D6AE44}" sibTransId="{C6FD8673-67E9-FB4C-9B4F-830FE1BEC651}"/>
    <dgm:cxn modelId="{0C4A70BE-F28F-1E49-816B-A5DFADEEDCC6}" type="presOf" srcId="{C6FD8673-67E9-FB4C-9B4F-830FE1BEC651}" destId="{FD7E9792-B712-B145-A795-44A4E3206DBC}" srcOrd="0" destOrd="0" presId="urn:microsoft.com/office/officeart/2005/8/layout/process1"/>
    <dgm:cxn modelId="{0BD13F3F-132C-8D42-9395-6EB3F63743B1}" type="presOf" srcId="{3510B056-802C-C942-8B57-E530B7F383CE}" destId="{01DFE393-88BA-C34F-B599-BC03BE4539C4}" srcOrd="0" destOrd="0" presId="urn:microsoft.com/office/officeart/2005/8/layout/process1"/>
    <dgm:cxn modelId="{4F12EEAE-2030-6E40-B209-993171721FF9}" srcId="{9DAB08AF-5FB5-6143-B6D9-5F12449E9BC4}" destId="{6668E4C0-D0F4-CA43-B61F-3DF5650D5D6E}" srcOrd="1" destOrd="0" parTransId="{FB10C736-BB50-D944-9176-D6758E90BD2A}" sibTransId="{B2152034-09B3-CA46-8C83-AE67C3B88F40}"/>
    <dgm:cxn modelId="{4A21696E-C9C5-4341-82D2-63F57660C228}" srcId="{9DAB08AF-5FB5-6143-B6D9-5F12449E9BC4}" destId="{3510B056-802C-C942-8B57-E530B7F383CE}" srcOrd="2" destOrd="0" parTransId="{7213E710-BE5B-4342-8EA5-14402FD7E121}" sibTransId="{04198706-6959-0742-92E2-78A410551DDA}"/>
    <dgm:cxn modelId="{EC8A8387-F430-A040-843B-12DAE8B14E1C}" type="presOf" srcId="{6668E4C0-D0F4-CA43-B61F-3DF5650D5D6E}" destId="{F48D0206-F251-E34F-AFF4-8D2B0EEE979E}" srcOrd="0" destOrd="0" presId="urn:microsoft.com/office/officeart/2005/8/layout/process1"/>
    <dgm:cxn modelId="{7B4DC678-0FC5-7E48-89E3-64BD37DB58EE}" type="presParOf" srcId="{9FA22FFA-0DF0-1949-8C95-8D7E45DCF850}" destId="{2B5D1C6B-4428-3E44-BA31-B114E12F51CC}" srcOrd="0" destOrd="0" presId="urn:microsoft.com/office/officeart/2005/8/layout/process1"/>
    <dgm:cxn modelId="{93A6AC7B-DA2F-E34D-B007-BC303280F133}" type="presParOf" srcId="{9FA22FFA-0DF0-1949-8C95-8D7E45DCF850}" destId="{FD7E9792-B712-B145-A795-44A4E3206DBC}" srcOrd="1" destOrd="0" presId="urn:microsoft.com/office/officeart/2005/8/layout/process1"/>
    <dgm:cxn modelId="{66CBBC98-2D36-164B-B0F6-59A7E73F8DE6}" type="presParOf" srcId="{FD7E9792-B712-B145-A795-44A4E3206DBC}" destId="{4F41E3C3-94BE-FB46-B56A-18B43B5FA964}" srcOrd="0" destOrd="0" presId="urn:microsoft.com/office/officeart/2005/8/layout/process1"/>
    <dgm:cxn modelId="{DD171A89-9029-1B47-9869-10BC5DBDC1A8}" type="presParOf" srcId="{9FA22FFA-0DF0-1949-8C95-8D7E45DCF850}" destId="{F48D0206-F251-E34F-AFF4-8D2B0EEE979E}" srcOrd="2" destOrd="0" presId="urn:microsoft.com/office/officeart/2005/8/layout/process1"/>
    <dgm:cxn modelId="{CCFEC555-5FE8-AD42-A99C-BDCBEA6C8C59}" type="presParOf" srcId="{9FA22FFA-0DF0-1949-8C95-8D7E45DCF850}" destId="{74775599-37C5-6143-834C-120EE34A627C}" srcOrd="3" destOrd="0" presId="urn:microsoft.com/office/officeart/2005/8/layout/process1"/>
    <dgm:cxn modelId="{729BFF21-1553-DB44-8636-0F449FBA7033}" type="presParOf" srcId="{74775599-37C5-6143-834C-120EE34A627C}" destId="{80E39296-4526-B949-A4B4-112B1D193988}" srcOrd="0" destOrd="0" presId="urn:microsoft.com/office/officeart/2005/8/layout/process1"/>
    <dgm:cxn modelId="{5A4E4893-DE70-E545-8745-BCA89410897B}" type="presParOf" srcId="{9FA22FFA-0DF0-1949-8C95-8D7E45DCF850}" destId="{01DFE393-88BA-C34F-B599-BC03BE4539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AB08AF-5FB5-6143-B6D9-5F12449E9BC4}" type="doc">
      <dgm:prSet loTypeId="urn:microsoft.com/office/officeart/2005/8/layout/process1" loCatId="" qsTypeId="urn:microsoft.com/office/officeart/2005/8/quickstyle/simple4" qsCatId="simple" csTypeId="urn:microsoft.com/office/officeart/2005/8/colors/accent0_2" csCatId="mainScheme" phldr="1"/>
      <dgm:spPr/>
    </dgm:pt>
    <dgm:pt modelId="{ACABA14D-705F-7C49-9104-9D031E9F3BA9}">
      <dgm:prSet phldrT="[Text]"/>
      <dgm:spPr/>
      <dgm:t>
        <a:bodyPr/>
        <a:lstStyle/>
        <a:p>
          <a:r>
            <a:rPr lang="en-US" b="1" u="sng" dirty="0">
              <a:solidFill>
                <a:srgbClr val="0000FF"/>
              </a:solidFill>
            </a:rPr>
            <a:t>Inputs</a:t>
          </a:r>
        </a:p>
        <a:p>
          <a:r>
            <a:rPr lang="en-US" dirty="0">
              <a:solidFill>
                <a:srgbClr val="FF0000"/>
              </a:solidFill>
            </a:rPr>
            <a:t>Labor Skill Money</a:t>
          </a:r>
        </a:p>
        <a:p>
          <a:r>
            <a:rPr lang="en-US" dirty="0">
              <a:solidFill>
                <a:srgbClr val="FF0000"/>
              </a:solidFill>
            </a:rPr>
            <a:t>Material Equipment</a:t>
          </a:r>
        </a:p>
        <a:p>
          <a:r>
            <a:rPr lang="en-US" dirty="0">
              <a:solidFill>
                <a:srgbClr val="FF0000"/>
              </a:solidFill>
            </a:rPr>
            <a:t>Wants &amp; Needs of Target Population</a:t>
          </a:r>
        </a:p>
        <a:p>
          <a:r>
            <a:rPr lang="en-US" dirty="0">
              <a:solidFill>
                <a:srgbClr val="FF0000"/>
              </a:solidFill>
            </a:rPr>
            <a:t>Community Assessment Data</a:t>
          </a:r>
        </a:p>
      </dgm:t>
    </dgm:pt>
    <dgm:pt modelId="{51D81672-46B2-8E4D-B4E0-7E3205D6AE44}" type="parTrans" cxnId="{CD7CA458-199D-8044-A91A-7D1BBC913CB6}">
      <dgm:prSet/>
      <dgm:spPr/>
      <dgm:t>
        <a:bodyPr/>
        <a:lstStyle/>
        <a:p>
          <a:endParaRPr lang="en-US"/>
        </a:p>
      </dgm:t>
    </dgm:pt>
    <dgm:pt modelId="{C6FD8673-67E9-FB4C-9B4F-830FE1BEC651}" type="sibTrans" cxnId="{CD7CA458-199D-8044-A91A-7D1BBC913CB6}">
      <dgm:prSet/>
      <dgm:spPr/>
      <dgm:t>
        <a:bodyPr/>
        <a:lstStyle/>
        <a:p>
          <a:endParaRPr lang="en-US"/>
        </a:p>
      </dgm:t>
    </dgm:pt>
    <dgm:pt modelId="{6668E4C0-D0F4-CA43-B61F-3DF5650D5D6E}">
      <dgm:prSet phldrT="[Text]"/>
      <dgm:spPr/>
      <dgm:t>
        <a:bodyPr/>
        <a:lstStyle/>
        <a:p>
          <a:r>
            <a:rPr lang="en-US" b="1" u="sng" dirty="0">
              <a:solidFill>
                <a:srgbClr val="0000FF"/>
              </a:solidFill>
            </a:rPr>
            <a:t>Transformation</a:t>
          </a:r>
        </a:p>
        <a:p>
          <a:r>
            <a:rPr lang="en-US" dirty="0">
              <a:solidFill>
                <a:srgbClr val="FF0000"/>
              </a:solidFill>
            </a:rPr>
            <a:t>Community Assessment</a:t>
          </a:r>
        </a:p>
        <a:p>
          <a:r>
            <a:rPr lang="en-US" dirty="0">
              <a:solidFill>
                <a:srgbClr val="FF0000"/>
              </a:solidFill>
            </a:rPr>
            <a:t>Problem Identification</a:t>
          </a:r>
        </a:p>
        <a:p>
          <a:r>
            <a:rPr lang="en-US" dirty="0">
              <a:solidFill>
                <a:srgbClr val="FF0000"/>
              </a:solidFill>
            </a:rPr>
            <a:t>Program Planning </a:t>
          </a:r>
        </a:p>
        <a:p>
          <a:r>
            <a:rPr lang="en-US" dirty="0">
              <a:solidFill>
                <a:srgbClr val="FF0000"/>
              </a:solidFill>
            </a:rPr>
            <a:t>Community Intervention</a:t>
          </a:r>
        </a:p>
      </dgm:t>
    </dgm:pt>
    <dgm:pt modelId="{FB10C736-BB50-D944-9176-D6758E90BD2A}" type="parTrans" cxnId="{4F12EEAE-2030-6E40-B209-993171721FF9}">
      <dgm:prSet/>
      <dgm:spPr/>
      <dgm:t>
        <a:bodyPr/>
        <a:lstStyle/>
        <a:p>
          <a:endParaRPr lang="en-US"/>
        </a:p>
      </dgm:t>
    </dgm:pt>
    <dgm:pt modelId="{B2152034-09B3-CA46-8C83-AE67C3B88F40}" type="sibTrans" cxnId="{4F12EEAE-2030-6E40-B209-993171721FF9}">
      <dgm:prSet/>
      <dgm:spPr/>
      <dgm:t>
        <a:bodyPr/>
        <a:lstStyle/>
        <a:p>
          <a:endParaRPr lang="en-US"/>
        </a:p>
      </dgm:t>
    </dgm:pt>
    <dgm:pt modelId="{3510B056-802C-C942-8B57-E530B7F383CE}">
      <dgm:prSet phldrT="[Text]"/>
      <dgm:spPr/>
      <dgm:t>
        <a:bodyPr/>
        <a:lstStyle/>
        <a:p>
          <a:r>
            <a:rPr lang="en-US" b="1" u="sng" dirty="0">
              <a:solidFill>
                <a:srgbClr val="0000FF"/>
              </a:solidFill>
            </a:rPr>
            <a:t>Outputs</a:t>
          </a:r>
        </a:p>
        <a:p>
          <a:r>
            <a:rPr lang="en-US" dirty="0">
              <a:solidFill>
                <a:srgbClr val="FF0000"/>
              </a:solidFill>
            </a:rPr>
            <a:t>Behavioral Changes in Target Population</a:t>
          </a:r>
        </a:p>
        <a:p>
          <a:r>
            <a:rPr lang="en-US" dirty="0">
              <a:solidFill>
                <a:srgbClr val="FF0000"/>
              </a:solidFill>
            </a:rPr>
            <a:t>Health Status Outcomes of the Target Population</a:t>
          </a:r>
        </a:p>
        <a:p>
          <a:r>
            <a:rPr lang="en-US" dirty="0">
              <a:solidFill>
                <a:srgbClr val="FF0000"/>
              </a:solidFill>
            </a:rPr>
            <a:t>Morbidity and Mortality </a:t>
          </a:r>
        </a:p>
        <a:p>
          <a:r>
            <a:rPr lang="en-US" dirty="0">
              <a:solidFill>
                <a:srgbClr val="FF0000"/>
              </a:solidFill>
            </a:rPr>
            <a:t>Cost/Benefit Information</a:t>
          </a:r>
        </a:p>
      </dgm:t>
    </dgm:pt>
    <dgm:pt modelId="{7213E710-BE5B-4342-8EA5-14402FD7E121}" type="parTrans" cxnId="{4A21696E-C9C5-4341-82D2-63F57660C228}">
      <dgm:prSet/>
      <dgm:spPr/>
      <dgm:t>
        <a:bodyPr/>
        <a:lstStyle/>
        <a:p>
          <a:endParaRPr lang="en-US"/>
        </a:p>
      </dgm:t>
    </dgm:pt>
    <dgm:pt modelId="{04198706-6959-0742-92E2-78A410551DDA}" type="sibTrans" cxnId="{4A21696E-C9C5-4341-82D2-63F57660C228}">
      <dgm:prSet/>
      <dgm:spPr/>
      <dgm:t>
        <a:bodyPr/>
        <a:lstStyle/>
        <a:p>
          <a:endParaRPr lang="en-US"/>
        </a:p>
      </dgm:t>
    </dgm:pt>
    <dgm:pt modelId="{9FA22FFA-0DF0-1949-8C95-8D7E45DCF850}" type="pres">
      <dgm:prSet presAssocID="{9DAB08AF-5FB5-6143-B6D9-5F12449E9BC4}" presName="Name0" presStyleCnt="0">
        <dgm:presLayoutVars>
          <dgm:dir/>
          <dgm:resizeHandles val="exact"/>
        </dgm:presLayoutVars>
      </dgm:prSet>
      <dgm:spPr/>
    </dgm:pt>
    <dgm:pt modelId="{2B5D1C6B-4428-3E44-BA31-B114E12F51CC}" type="pres">
      <dgm:prSet presAssocID="{ACABA14D-705F-7C49-9104-9D031E9F3BA9}" presName="node" presStyleLbl="node1" presStyleIdx="0" presStyleCnt="3">
        <dgm:presLayoutVars>
          <dgm:bulletEnabled val="1"/>
        </dgm:presLayoutVars>
      </dgm:prSet>
      <dgm:spPr/>
    </dgm:pt>
    <dgm:pt modelId="{FD7E9792-B712-B145-A795-44A4E3206DBC}" type="pres">
      <dgm:prSet presAssocID="{C6FD8673-67E9-FB4C-9B4F-830FE1BEC651}" presName="sibTrans" presStyleLbl="sibTrans2D1" presStyleIdx="0" presStyleCnt="2"/>
      <dgm:spPr/>
    </dgm:pt>
    <dgm:pt modelId="{4F41E3C3-94BE-FB46-B56A-18B43B5FA964}" type="pres">
      <dgm:prSet presAssocID="{C6FD8673-67E9-FB4C-9B4F-830FE1BEC651}" presName="connectorText" presStyleLbl="sibTrans2D1" presStyleIdx="0" presStyleCnt="2"/>
      <dgm:spPr/>
    </dgm:pt>
    <dgm:pt modelId="{F48D0206-F251-E34F-AFF4-8D2B0EEE979E}" type="pres">
      <dgm:prSet presAssocID="{6668E4C0-D0F4-CA43-B61F-3DF5650D5D6E}" presName="node" presStyleLbl="node1" presStyleIdx="1" presStyleCnt="3">
        <dgm:presLayoutVars>
          <dgm:bulletEnabled val="1"/>
        </dgm:presLayoutVars>
      </dgm:prSet>
      <dgm:spPr/>
    </dgm:pt>
    <dgm:pt modelId="{74775599-37C5-6143-834C-120EE34A627C}" type="pres">
      <dgm:prSet presAssocID="{B2152034-09B3-CA46-8C83-AE67C3B88F40}" presName="sibTrans" presStyleLbl="sibTrans2D1" presStyleIdx="1" presStyleCnt="2"/>
      <dgm:spPr/>
    </dgm:pt>
    <dgm:pt modelId="{80E39296-4526-B949-A4B4-112B1D193988}" type="pres">
      <dgm:prSet presAssocID="{B2152034-09B3-CA46-8C83-AE67C3B88F40}" presName="connectorText" presStyleLbl="sibTrans2D1" presStyleIdx="1" presStyleCnt="2"/>
      <dgm:spPr/>
    </dgm:pt>
    <dgm:pt modelId="{01DFE393-88BA-C34F-B599-BC03BE4539C4}" type="pres">
      <dgm:prSet presAssocID="{3510B056-802C-C942-8B57-E530B7F383CE}" presName="node" presStyleLbl="node1" presStyleIdx="2" presStyleCnt="3">
        <dgm:presLayoutVars>
          <dgm:bulletEnabled val="1"/>
        </dgm:presLayoutVars>
      </dgm:prSet>
      <dgm:spPr/>
    </dgm:pt>
  </dgm:ptLst>
  <dgm:cxnLst>
    <dgm:cxn modelId="{CD7CA458-199D-8044-A91A-7D1BBC913CB6}" srcId="{9DAB08AF-5FB5-6143-B6D9-5F12449E9BC4}" destId="{ACABA14D-705F-7C49-9104-9D031E9F3BA9}" srcOrd="0" destOrd="0" parTransId="{51D81672-46B2-8E4D-B4E0-7E3205D6AE44}" sibTransId="{C6FD8673-67E9-FB4C-9B4F-830FE1BEC651}"/>
    <dgm:cxn modelId="{080DE722-9D04-F44C-B3AF-5E80EBE201C2}" type="presOf" srcId="{3510B056-802C-C942-8B57-E530B7F383CE}" destId="{01DFE393-88BA-C34F-B599-BC03BE4539C4}" srcOrd="0" destOrd="0" presId="urn:microsoft.com/office/officeart/2005/8/layout/process1"/>
    <dgm:cxn modelId="{4A21696E-C9C5-4341-82D2-63F57660C228}" srcId="{9DAB08AF-5FB5-6143-B6D9-5F12449E9BC4}" destId="{3510B056-802C-C942-8B57-E530B7F383CE}" srcOrd="2" destOrd="0" parTransId="{7213E710-BE5B-4342-8EA5-14402FD7E121}" sibTransId="{04198706-6959-0742-92E2-78A410551DDA}"/>
    <dgm:cxn modelId="{74ECAE53-DD68-E24C-9A6D-3E4FC32C9880}" type="presOf" srcId="{B2152034-09B3-CA46-8C83-AE67C3B88F40}" destId="{74775599-37C5-6143-834C-120EE34A627C}" srcOrd="0" destOrd="0" presId="urn:microsoft.com/office/officeart/2005/8/layout/process1"/>
    <dgm:cxn modelId="{EC5A8BE7-1CB3-7244-B1F8-B8B864F8CD35}" type="presOf" srcId="{C6FD8673-67E9-FB4C-9B4F-830FE1BEC651}" destId="{FD7E9792-B712-B145-A795-44A4E3206DBC}" srcOrd="0" destOrd="0" presId="urn:microsoft.com/office/officeart/2005/8/layout/process1"/>
    <dgm:cxn modelId="{FA28E787-2B2F-5F41-91F2-694CECEFF897}" type="presOf" srcId="{B2152034-09B3-CA46-8C83-AE67C3B88F40}" destId="{80E39296-4526-B949-A4B4-112B1D193988}" srcOrd="1" destOrd="0" presId="urn:microsoft.com/office/officeart/2005/8/layout/process1"/>
    <dgm:cxn modelId="{186CFE8D-25F8-C040-85B7-9D82014F9D0F}" type="presOf" srcId="{ACABA14D-705F-7C49-9104-9D031E9F3BA9}" destId="{2B5D1C6B-4428-3E44-BA31-B114E12F51CC}" srcOrd="0" destOrd="0" presId="urn:microsoft.com/office/officeart/2005/8/layout/process1"/>
    <dgm:cxn modelId="{C90C2232-1E2E-3B42-B4D0-92B86CB49A3F}" type="presOf" srcId="{C6FD8673-67E9-FB4C-9B4F-830FE1BEC651}" destId="{4F41E3C3-94BE-FB46-B56A-18B43B5FA964}" srcOrd="1" destOrd="0" presId="urn:microsoft.com/office/officeart/2005/8/layout/process1"/>
    <dgm:cxn modelId="{F33CA79D-8CF3-F54E-8E55-148959E67182}" type="presOf" srcId="{9DAB08AF-5FB5-6143-B6D9-5F12449E9BC4}" destId="{9FA22FFA-0DF0-1949-8C95-8D7E45DCF850}" srcOrd="0" destOrd="0" presId="urn:microsoft.com/office/officeart/2005/8/layout/process1"/>
    <dgm:cxn modelId="{8D1CDC2C-D736-8947-9C24-689FA3DCACD4}" type="presOf" srcId="{6668E4C0-D0F4-CA43-B61F-3DF5650D5D6E}" destId="{F48D0206-F251-E34F-AFF4-8D2B0EEE979E}" srcOrd="0" destOrd="0" presId="urn:microsoft.com/office/officeart/2005/8/layout/process1"/>
    <dgm:cxn modelId="{4F12EEAE-2030-6E40-B209-993171721FF9}" srcId="{9DAB08AF-5FB5-6143-B6D9-5F12449E9BC4}" destId="{6668E4C0-D0F4-CA43-B61F-3DF5650D5D6E}" srcOrd="1" destOrd="0" parTransId="{FB10C736-BB50-D944-9176-D6758E90BD2A}" sibTransId="{B2152034-09B3-CA46-8C83-AE67C3B88F40}"/>
    <dgm:cxn modelId="{09CD04A6-1A36-CD44-BE5E-F38BCE3C34EB}" type="presParOf" srcId="{9FA22FFA-0DF0-1949-8C95-8D7E45DCF850}" destId="{2B5D1C6B-4428-3E44-BA31-B114E12F51CC}" srcOrd="0" destOrd="0" presId="urn:microsoft.com/office/officeart/2005/8/layout/process1"/>
    <dgm:cxn modelId="{DEE66B4C-A94D-3448-BF11-04003E012EC0}" type="presParOf" srcId="{9FA22FFA-0DF0-1949-8C95-8D7E45DCF850}" destId="{FD7E9792-B712-B145-A795-44A4E3206DBC}" srcOrd="1" destOrd="0" presId="urn:microsoft.com/office/officeart/2005/8/layout/process1"/>
    <dgm:cxn modelId="{805D6290-43E8-D143-95BE-6985FBE3C4C0}" type="presParOf" srcId="{FD7E9792-B712-B145-A795-44A4E3206DBC}" destId="{4F41E3C3-94BE-FB46-B56A-18B43B5FA964}" srcOrd="0" destOrd="0" presId="urn:microsoft.com/office/officeart/2005/8/layout/process1"/>
    <dgm:cxn modelId="{337FC84A-ED73-9445-81E9-7B773B80C72C}" type="presParOf" srcId="{9FA22FFA-0DF0-1949-8C95-8D7E45DCF850}" destId="{F48D0206-F251-E34F-AFF4-8D2B0EEE979E}" srcOrd="2" destOrd="0" presId="urn:microsoft.com/office/officeart/2005/8/layout/process1"/>
    <dgm:cxn modelId="{5B9717B7-E1E7-9343-BA6B-2EF9890FB035}" type="presParOf" srcId="{9FA22FFA-0DF0-1949-8C95-8D7E45DCF850}" destId="{74775599-37C5-6143-834C-120EE34A627C}" srcOrd="3" destOrd="0" presId="urn:microsoft.com/office/officeart/2005/8/layout/process1"/>
    <dgm:cxn modelId="{78BF70AD-471D-6047-9A73-323024A50348}" type="presParOf" srcId="{74775599-37C5-6143-834C-120EE34A627C}" destId="{80E39296-4526-B949-A4B4-112B1D193988}" srcOrd="0" destOrd="0" presId="urn:microsoft.com/office/officeart/2005/8/layout/process1"/>
    <dgm:cxn modelId="{CD2D9B4F-BF65-CD40-A269-C01FDA1E5ECF}" type="presParOf" srcId="{9FA22FFA-0DF0-1949-8C95-8D7E45DCF850}" destId="{01DFE393-88BA-C34F-B599-BC03BE4539C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FF3CFD-213A-3145-8E11-84939AB80093}"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BB8C274-4BD8-4040-A742-AC109F2DC542}">
      <dgm:prSet phldrT="[Text]">
        <dgm:style>
          <a:lnRef idx="2">
            <a:schemeClr val="accent6"/>
          </a:lnRef>
          <a:fillRef idx="1">
            <a:schemeClr val="lt1"/>
          </a:fillRef>
          <a:effectRef idx="0">
            <a:schemeClr val="accent6"/>
          </a:effectRef>
          <a:fontRef idx="minor">
            <a:schemeClr val="dk1"/>
          </a:fontRef>
        </dgm:style>
      </dgm:prSet>
      <dgm:spPr>
        <a:solidFill>
          <a:schemeClr val="accent6">
            <a:alpha val="42000"/>
          </a:schemeClr>
        </a:solidFill>
      </dgm:spPr>
      <dgm:t>
        <a:bodyPr/>
        <a:lstStyle/>
        <a:p>
          <a:r>
            <a:rPr lang="en-US" b="1" dirty="0"/>
            <a:t>Director  Nutrition and Food Services</a:t>
          </a:r>
        </a:p>
      </dgm:t>
    </dgm:pt>
    <dgm:pt modelId="{BB2207BC-180D-E149-954E-EC0F481FB0F5}" type="parTrans" cxnId="{41F06B0F-F79F-7641-A4AC-15F509B0720A}">
      <dgm:prSet/>
      <dgm:spPr/>
      <dgm:t>
        <a:bodyPr/>
        <a:lstStyle/>
        <a:p>
          <a:endParaRPr lang="en-US"/>
        </a:p>
      </dgm:t>
    </dgm:pt>
    <dgm:pt modelId="{7254D98A-826A-AF4D-91EC-6A7BD35C76CE}" type="sibTrans" cxnId="{41F06B0F-F79F-7641-A4AC-15F509B0720A}">
      <dgm:prSet/>
      <dgm:spPr/>
      <dgm:t>
        <a:bodyPr/>
        <a:lstStyle/>
        <a:p>
          <a:endParaRPr lang="en-US"/>
        </a:p>
      </dgm:t>
    </dgm:pt>
    <dgm:pt modelId="{4FD65D77-A43A-9A44-BD4D-3EBB030516B6}"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b="1" dirty="0"/>
            <a:t>Assistant Food Service Director</a:t>
          </a:r>
        </a:p>
      </dgm:t>
    </dgm:pt>
    <dgm:pt modelId="{F7DBF945-F7D4-E942-8B19-BC9F7B8F53E2}" type="parTrans" cxnId="{E308C5CD-1E55-CD4B-A2A1-DD5E4D35F068}">
      <dgm:prSet/>
      <dgm:spPr/>
      <dgm:t>
        <a:bodyPr/>
        <a:lstStyle/>
        <a:p>
          <a:endParaRPr lang="en-US"/>
        </a:p>
      </dgm:t>
    </dgm:pt>
    <dgm:pt modelId="{A4AB15A2-7A7F-FF41-9590-27CBB6A45E6B}" type="sibTrans" cxnId="{E308C5CD-1E55-CD4B-A2A1-DD5E4D35F068}">
      <dgm:prSet/>
      <dgm:spPr/>
      <dgm:t>
        <a:bodyPr/>
        <a:lstStyle/>
        <a:p>
          <a:endParaRPr lang="en-US"/>
        </a:p>
      </dgm:t>
    </dgm:pt>
    <dgm:pt modelId="{A541252E-BB6B-AD43-9DB5-16584963AC94}"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b="1" dirty="0"/>
            <a:t>Clinical Nutrition Manager</a:t>
          </a:r>
        </a:p>
      </dgm:t>
    </dgm:pt>
    <dgm:pt modelId="{5D885F70-2126-5445-BE94-B68980FDF304}" type="parTrans" cxnId="{CCA731DE-9B94-BD4F-AE8D-401AA8EE8264}">
      <dgm:prSet/>
      <dgm:spPr/>
      <dgm:t>
        <a:bodyPr/>
        <a:lstStyle/>
        <a:p>
          <a:endParaRPr lang="en-US"/>
        </a:p>
      </dgm:t>
    </dgm:pt>
    <dgm:pt modelId="{C3F10829-A4EE-3B40-9304-A1109A0B2CED}" type="sibTrans" cxnId="{CCA731DE-9B94-BD4F-AE8D-401AA8EE8264}">
      <dgm:prSet/>
      <dgm:spPr/>
      <dgm:t>
        <a:bodyPr/>
        <a:lstStyle/>
        <a:p>
          <a:endParaRPr lang="en-US"/>
        </a:p>
      </dgm:t>
    </dgm:pt>
    <dgm:pt modelId="{055B3F2F-419D-5B4C-8FBF-63F005F64F1D}"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Commercial Food Services</a:t>
          </a:r>
        </a:p>
      </dgm:t>
    </dgm:pt>
    <dgm:pt modelId="{7B3E0611-BCE9-8B41-975F-1ED148020A72}" type="parTrans" cxnId="{5A635192-703B-DA48-8CEF-A4ADC6B43EA9}">
      <dgm:prSet/>
      <dgm:spPr/>
      <dgm:t>
        <a:bodyPr/>
        <a:lstStyle/>
        <a:p>
          <a:endParaRPr lang="en-US"/>
        </a:p>
      </dgm:t>
    </dgm:pt>
    <dgm:pt modelId="{91AC10A8-91B7-7548-A64A-227B3537A00C}" type="sibTrans" cxnId="{5A635192-703B-DA48-8CEF-A4ADC6B43EA9}">
      <dgm:prSet/>
      <dgm:spPr/>
      <dgm:t>
        <a:bodyPr/>
        <a:lstStyle/>
        <a:p>
          <a:endParaRPr lang="en-US"/>
        </a:p>
      </dgm:t>
    </dgm:pt>
    <dgm:pt modelId="{838B08F3-4D1A-E047-A697-A77BE0DC30BB}"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Inpatient</a:t>
          </a:r>
        </a:p>
      </dgm:t>
    </dgm:pt>
    <dgm:pt modelId="{779587C3-41CF-9C42-A202-659D213E30F2}" type="parTrans" cxnId="{EDC6C7F4-EFCF-E449-BFFE-79624FE6BF61}">
      <dgm:prSet/>
      <dgm:spPr/>
      <dgm:t>
        <a:bodyPr/>
        <a:lstStyle/>
        <a:p>
          <a:endParaRPr lang="en-US"/>
        </a:p>
      </dgm:t>
    </dgm:pt>
    <dgm:pt modelId="{8D746C14-826E-3C49-8077-2E7E349F2196}" type="sibTrans" cxnId="{EDC6C7F4-EFCF-E449-BFFE-79624FE6BF61}">
      <dgm:prSet/>
      <dgm:spPr/>
      <dgm:t>
        <a:bodyPr/>
        <a:lstStyle/>
        <a:p>
          <a:endParaRPr lang="en-US"/>
        </a:p>
      </dgm:t>
    </dgm:pt>
    <dgm:pt modelId="{5D9559AC-CBFA-0E41-807D-3213DF67C564}"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Cafeteria/Dining</a:t>
          </a:r>
        </a:p>
      </dgm:t>
    </dgm:pt>
    <dgm:pt modelId="{BB5B996E-D3B6-6A4C-8120-DB439B718699}" type="parTrans" cxnId="{281DF9CC-BAB1-574D-8AB3-8DCF22923D0D}">
      <dgm:prSet/>
      <dgm:spPr/>
      <dgm:t>
        <a:bodyPr/>
        <a:lstStyle/>
        <a:p>
          <a:endParaRPr lang="en-US"/>
        </a:p>
      </dgm:t>
    </dgm:pt>
    <dgm:pt modelId="{4A208A0E-7E95-8943-AA3D-8044E3B18BDE}" type="sibTrans" cxnId="{281DF9CC-BAB1-574D-8AB3-8DCF22923D0D}">
      <dgm:prSet/>
      <dgm:spPr/>
      <dgm:t>
        <a:bodyPr/>
        <a:lstStyle/>
        <a:p>
          <a:endParaRPr lang="en-US"/>
        </a:p>
      </dgm:t>
    </dgm:pt>
    <dgm:pt modelId="{B2A9BD0C-C402-BC4F-B640-0C04A4688450}"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Clinical Nutrition Ma</a:t>
          </a:r>
        </a:p>
      </dgm:t>
    </dgm:pt>
    <dgm:pt modelId="{DB81F8FC-00C0-6D41-878F-F236BD917AE8}" type="parTrans" cxnId="{3FFFFEAD-D32C-AD49-ADEC-E1B7DE7D01C3}">
      <dgm:prSet/>
      <dgm:spPr/>
      <dgm:t>
        <a:bodyPr/>
        <a:lstStyle/>
        <a:p>
          <a:endParaRPr lang="en-US"/>
        </a:p>
      </dgm:t>
    </dgm:pt>
    <dgm:pt modelId="{66FAD269-67C0-7449-9274-270F27970BF4}" type="sibTrans" cxnId="{3FFFFEAD-D32C-AD49-ADEC-E1B7DE7D01C3}">
      <dgm:prSet/>
      <dgm:spPr/>
      <dgm:t>
        <a:bodyPr/>
        <a:lstStyle/>
        <a:p>
          <a:endParaRPr lang="en-US"/>
        </a:p>
      </dgm:t>
    </dgm:pt>
    <dgm:pt modelId="{091F1934-0A69-F348-8797-D5C6E20D4E8D}"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Clinical Dietitians (inpatients/outpatients)</a:t>
          </a:r>
        </a:p>
      </dgm:t>
    </dgm:pt>
    <dgm:pt modelId="{18BC8B5C-6331-4845-8646-C91C53B3F5B0}" type="parTrans" cxnId="{7AD48E5A-B66B-7C41-B71A-4521DF72855D}">
      <dgm:prSet/>
      <dgm:spPr/>
      <dgm:t>
        <a:bodyPr/>
        <a:lstStyle/>
        <a:p>
          <a:endParaRPr lang="en-US"/>
        </a:p>
      </dgm:t>
    </dgm:pt>
    <dgm:pt modelId="{D2F0B0CE-5515-2046-B666-05985457F798}" type="sibTrans" cxnId="{7AD48E5A-B66B-7C41-B71A-4521DF72855D}">
      <dgm:prSet/>
      <dgm:spPr/>
      <dgm:t>
        <a:bodyPr/>
        <a:lstStyle/>
        <a:p>
          <a:endParaRPr lang="en-US"/>
        </a:p>
      </dgm:t>
    </dgm:pt>
    <dgm:pt modelId="{A038B72E-B624-D045-AA41-F175A252FE28}"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Dietetic Technicians</a:t>
          </a:r>
        </a:p>
      </dgm:t>
    </dgm:pt>
    <dgm:pt modelId="{D26A673E-6CE8-1040-981A-5FF2D1DB53D5}" type="parTrans" cxnId="{0417114E-5BBF-D543-B60F-80337DF16AC8}">
      <dgm:prSet/>
      <dgm:spPr/>
      <dgm:t>
        <a:bodyPr/>
        <a:lstStyle/>
        <a:p>
          <a:endParaRPr lang="en-US"/>
        </a:p>
      </dgm:t>
    </dgm:pt>
    <dgm:pt modelId="{213BEACD-E344-0C4A-87BB-3C878D4855FC}" type="sibTrans" cxnId="{0417114E-5BBF-D543-B60F-80337DF16AC8}">
      <dgm:prSet/>
      <dgm:spPr/>
      <dgm:t>
        <a:bodyPr/>
        <a:lstStyle/>
        <a:p>
          <a:endParaRPr lang="en-US"/>
        </a:p>
      </dgm:t>
    </dgm:pt>
    <dgm:pt modelId="{B2D7925A-4D73-5A46-A474-F325E374CEE4}" type="asst">
      <dgm:prSet phldrT="[Text]">
        <dgm:style>
          <a:lnRef idx="2">
            <a:schemeClr val="accent6"/>
          </a:lnRef>
          <a:fillRef idx="1">
            <a:schemeClr val="lt1"/>
          </a:fillRef>
          <a:effectRef idx="0">
            <a:schemeClr val="accent6"/>
          </a:effectRef>
          <a:fontRef idx="minor">
            <a:schemeClr val="dk1"/>
          </a:fontRef>
        </dgm:style>
      </dgm:prSet>
      <dgm:spPr>
        <a:solidFill>
          <a:srgbClr val="79463D">
            <a:alpha val="30000"/>
          </a:srgbClr>
        </a:solidFill>
      </dgm:spPr>
      <dgm:t>
        <a:bodyPr/>
        <a:lstStyle/>
        <a:p>
          <a:r>
            <a:rPr lang="en-US" dirty="0"/>
            <a:t>Dietitians Assistants/Clerks</a:t>
          </a:r>
        </a:p>
      </dgm:t>
    </dgm:pt>
    <dgm:pt modelId="{7F5C6AC7-DF4B-7D40-8ABD-9776E2EE709E}" type="parTrans" cxnId="{25C238DC-8CB1-8E4F-A40B-9F37DA34AA40}">
      <dgm:prSet/>
      <dgm:spPr/>
      <dgm:t>
        <a:bodyPr/>
        <a:lstStyle/>
        <a:p>
          <a:endParaRPr lang="en-US"/>
        </a:p>
      </dgm:t>
    </dgm:pt>
    <dgm:pt modelId="{8AA6C066-AE0D-2845-8920-F16DC56FD0C1}" type="sibTrans" cxnId="{25C238DC-8CB1-8E4F-A40B-9F37DA34AA40}">
      <dgm:prSet/>
      <dgm:spPr/>
      <dgm:t>
        <a:bodyPr/>
        <a:lstStyle/>
        <a:p>
          <a:endParaRPr lang="en-US"/>
        </a:p>
      </dgm:t>
    </dgm:pt>
    <dgm:pt modelId="{33AA2848-5B28-C842-95BD-9F38F94F05A7}" type="pres">
      <dgm:prSet presAssocID="{4CFF3CFD-213A-3145-8E11-84939AB80093}" presName="hierChild1" presStyleCnt="0">
        <dgm:presLayoutVars>
          <dgm:orgChart val="1"/>
          <dgm:chPref val="1"/>
          <dgm:dir/>
          <dgm:animOne val="branch"/>
          <dgm:animLvl val="lvl"/>
          <dgm:resizeHandles/>
        </dgm:presLayoutVars>
      </dgm:prSet>
      <dgm:spPr/>
    </dgm:pt>
    <dgm:pt modelId="{90BA3B42-0E15-D847-93E5-46A550B3E1AB}" type="pres">
      <dgm:prSet presAssocID="{5BB8C274-4BD8-4040-A742-AC109F2DC542}" presName="hierRoot1" presStyleCnt="0">
        <dgm:presLayoutVars>
          <dgm:hierBranch val="init"/>
        </dgm:presLayoutVars>
      </dgm:prSet>
      <dgm:spPr/>
    </dgm:pt>
    <dgm:pt modelId="{CEE47454-A42C-F441-A1FB-73CDB9D464FA}" type="pres">
      <dgm:prSet presAssocID="{5BB8C274-4BD8-4040-A742-AC109F2DC542}" presName="rootComposite1" presStyleCnt="0"/>
      <dgm:spPr/>
    </dgm:pt>
    <dgm:pt modelId="{735AAA3F-95A7-9946-A0E7-A8EBCEEE6BC2}" type="pres">
      <dgm:prSet presAssocID="{5BB8C274-4BD8-4040-A742-AC109F2DC542}" presName="rootText1" presStyleLbl="node0" presStyleIdx="0" presStyleCnt="1" custScaleY="123916" custLinFactNeighborX="79767" custLinFactNeighborY="-119">
        <dgm:presLayoutVars>
          <dgm:chPref val="3"/>
        </dgm:presLayoutVars>
      </dgm:prSet>
      <dgm:spPr/>
    </dgm:pt>
    <dgm:pt modelId="{73E351AA-E76F-4D4A-970A-1BB17BA9F663}" type="pres">
      <dgm:prSet presAssocID="{5BB8C274-4BD8-4040-A742-AC109F2DC542}" presName="rootConnector1" presStyleLbl="node1" presStyleIdx="0" presStyleCnt="0"/>
      <dgm:spPr/>
    </dgm:pt>
    <dgm:pt modelId="{05F2C576-E913-2C4B-B08A-0EA862745584}" type="pres">
      <dgm:prSet presAssocID="{5BB8C274-4BD8-4040-A742-AC109F2DC542}" presName="hierChild2" presStyleCnt="0"/>
      <dgm:spPr/>
    </dgm:pt>
    <dgm:pt modelId="{D2290008-FBCD-7C49-9320-67144FAD28C2}" type="pres">
      <dgm:prSet presAssocID="{5BB8C274-4BD8-4040-A742-AC109F2DC542}" presName="hierChild3" presStyleCnt="0"/>
      <dgm:spPr/>
    </dgm:pt>
    <dgm:pt modelId="{1F512E50-E3CF-2246-8B8D-769834F460EE}" type="pres">
      <dgm:prSet presAssocID="{F7DBF945-F7D4-E942-8B19-BC9F7B8F53E2}" presName="Name111" presStyleLbl="parChTrans1D2" presStyleIdx="0" presStyleCnt="2"/>
      <dgm:spPr/>
    </dgm:pt>
    <dgm:pt modelId="{ECCB1A5F-3BE3-434A-B96F-233780CA1451}" type="pres">
      <dgm:prSet presAssocID="{4FD65D77-A43A-9A44-BD4D-3EBB030516B6}" presName="hierRoot3" presStyleCnt="0">
        <dgm:presLayoutVars>
          <dgm:hierBranch val="init"/>
        </dgm:presLayoutVars>
      </dgm:prSet>
      <dgm:spPr/>
    </dgm:pt>
    <dgm:pt modelId="{3C5485AF-1D15-C241-8817-D5A2EF36BC6D}" type="pres">
      <dgm:prSet presAssocID="{4FD65D77-A43A-9A44-BD4D-3EBB030516B6}" presName="rootComposite3" presStyleCnt="0"/>
      <dgm:spPr/>
    </dgm:pt>
    <dgm:pt modelId="{280F482D-1B6E-5641-9FE8-C27E1C2F1C7B}" type="pres">
      <dgm:prSet presAssocID="{4FD65D77-A43A-9A44-BD4D-3EBB030516B6}" presName="rootText3" presStyleLbl="asst1" presStyleIdx="0" presStyleCnt="9" custLinFactNeighborY="21748">
        <dgm:presLayoutVars>
          <dgm:chPref val="3"/>
        </dgm:presLayoutVars>
      </dgm:prSet>
      <dgm:spPr/>
    </dgm:pt>
    <dgm:pt modelId="{0B16B65A-391B-754B-A996-3E56AAD2BFB7}" type="pres">
      <dgm:prSet presAssocID="{4FD65D77-A43A-9A44-BD4D-3EBB030516B6}" presName="rootConnector3" presStyleLbl="asst1" presStyleIdx="0" presStyleCnt="9"/>
      <dgm:spPr/>
    </dgm:pt>
    <dgm:pt modelId="{62936358-4028-E940-8C51-E5A7790C2B1B}" type="pres">
      <dgm:prSet presAssocID="{4FD65D77-A43A-9A44-BD4D-3EBB030516B6}" presName="hierChild6" presStyleCnt="0"/>
      <dgm:spPr/>
    </dgm:pt>
    <dgm:pt modelId="{515F7B5D-EFA0-FF41-8332-197BE8279123}" type="pres">
      <dgm:prSet presAssocID="{4FD65D77-A43A-9A44-BD4D-3EBB030516B6}" presName="hierChild7" presStyleCnt="0"/>
      <dgm:spPr/>
    </dgm:pt>
    <dgm:pt modelId="{EEFAF9E3-6BB8-7846-B249-5A9ED797B525}" type="pres">
      <dgm:prSet presAssocID="{7B3E0611-BCE9-8B41-975F-1ED148020A72}" presName="Name111" presStyleLbl="parChTrans1D3" presStyleIdx="0" presStyleCnt="4"/>
      <dgm:spPr/>
    </dgm:pt>
    <dgm:pt modelId="{081AB6A7-9E67-904B-B84E-1A917E1A2DE5}" type="pres">
      <dgm:prSet presAssocID="{055B3F2F-419D-5B4C-8FBF-63F005F64F1D}" presName="hierRoot3" presStyleCnt="0">
        <dgm:presLayoutVars>
          <dgm:hierBranch val="init"/>
        </dgm:presLayoutVars>
      </dgm:prSet>
      <dgm:spPr/>
    </dgm:pt>
    <dgm:pt modelId="{52AF4F66-75EB-264E-8302-4C5B3C610DF6}" type="pres">
      <dgm:prSet presAssocID="{055B3F2F-419D-5B4C-8FBF-63F005F64F1D}" presName="rootComposite3" presStyleCnt="0"/>
      <dgm:spPr/>
    </dgm:pt>
    <dgm:pt modelId="{AA5F2376-0F7B-F146-B690-87CCEE315F5C}" type="pres">
      <dgm:prSet presAssocID="{055B3F2F-419D-5B4C-8FBF-63F005F64F1D}" presName="rootText3" presStyleLbl="asst1" presStyleIdx="1" presStyleCnt="9" custLinFactNeighborX="-19036" custLinFactNeighborY="8151">
        <dgm:presLayoutVars>
          <dgm:chPref val="3"/>
        </dgm:presLayoutVars>
      </dgm:prSet>
      <dgm:spPr/>
    </dgm:pt>
    <dgm:pt modelId="{301E3C91-09D3-5D48-B7E6-DC2E513EE58B}" type="pres">
      <dgm:prSet presAssocID="{055B3F2F-419D-5B4C-8FBF-63F005F64F1D}" presName="rootConnector3" presStyleLbl="asst1" presStyleIdx="1" presStyleCnt="9"/>
      <dgm:spPr/>
    </dgm:pt>
    <dgm:pt modelId="{B5458A1A-4E4A-6344-92B1-0018A2022FED}" type="pres">
      <dgm:prSet presAssocID="{055B3F2F-419D-5B4C-8FBF-63F005F64F1D}" presName="hierChild6" presStyleCnt="0"/>
      <dgm:spPr/>
    </dgm:pt>
    <dgm:pt modelId="{7008613A-1BC2-7644-B84A-FC9ECF5D6DD9}" type="pres">
      <dgm:prSet presAssocID="{055B3F2F-419D-5B4C-8FBF-63F005F64F1D}" presName="hierChild7" presStyleCnt="0"/>
      <dgm:spPr/>
    </dgm:pt>
    <dgm:pt modelId="{05FA12C4-A174-A14E-B20F-FBC52FCCBD69}" type="pres">
      <dgm:prSet presAssocID="{779587C3-41CF-9C42-A202-659D213E30F2}" presName="Name111" presStyleLbl="parChTrans1D3" presStyleIdx="1" presStyleCnt="4"/>
      <dgm:spPr/>
    </dgm:pt>
    <dgm:pt modelId="{4218D5DA-5C0E-8745-BBCE-40D731D57837}" type="pres">
      <dgm:prSet presAssocID="{838B08F3-4D1A-E047-A697-A77BE0DC30BB}" presName="hierRoot3" presStyleCnt="0">
        <dgm:presLayoutVars>
          <dgm:hierBranch val="init"/>
        </dgm:presLayoutVars>
      </dgm:prSet>
      <dgm:spPr/>
    </dgm:pt>
    <dgm:pt modelId="{B9211B25-DCD8-9D43-96CC-1D8D74A6B6AE}" type="pres">
      <dgm:prSet presAssocID="{838B08F3-4D1A-E047-A697-A77BE0DC30BB}" presName="rootComposite3" presStyleCnt="0"/>
      <dgm:spPr/>
    </dgm:pt>
    <dgm:pt modelId="{2737982F-1822-974A-90EF-501DC70DB2D2}" type="pres">
      <dgm:prSet presAssocID="{838B08F3-4D1A-E047-A697-A77BE0DC30BB}" presName="rootText3" presStyleLbl="asst1" presStyleIdx="2" presStyleCnt="9" custLinFactX="88292" custLinFactNeighborX="100000" custLinFactNeighborY="8150">
        <dgm:presLayoutVars>
          <dgm:chPref val="3"/>
        </dgm:presLayoutVars>
      </dgm:prSet>
      <dgm:spPr/>
    </dgm:pt>
    <dgm:pt modelId="{4A1BFBE2-9881-0D41-97C4-3A317CA458F1}" type="pres">
      <dgm:prSet presAssocID="{838B08F3-4D1A-E047-A697-A77BE0DC30BB}" presName="rootConnector3" presStyleLbl="asst1" presStyleIdx="2" presStyleCnt="9"/>
      <dgm:spPr/>
    </dgm:pt>
    <dgm:pt modelId="{A4DA95A4-30D9-7A46-904B-E6168B83355E}" type="pres">
      <dgm:prSet presAssocID="{838B08F3-4D1A-E047-A697-A77BE0DC30BB}" presName="hierChild6" presStyleCnt="0"/>
      <dgm:spPr/>
    </dgm:pt>
    <dgm:pt modelId="{EAD65EA9-88F1-2446-95F9-355D1DD3EA4B}" type="pres">
      <dgm:prSet presAssocID="{838B08F3-4D1A-E047-A697-A77BE0DC30BB}" presName="hierChild7" presStyleCnt="0"/>
      <dgm:spPr/>
    </dgm:pt>
    <dgm:pt modelId="{524A8869-0F4E-9845-A61C-EB4EE4E11D35}" type="pres">
      <dgm:prSet presAssocID="{BB5B996E-D3B6-6A4C-8120-DB439B718699}" presName="Name111" presStyleLbl="parChTrans1D3" presStyleIdx="2" presStyleCnt="4"/>
      <dgm:spPr/>
    </dgm:pt>
    <dgm:pt modelId="{38B5E3C9-A56F-0B44-9936-C6183F15824C}" type="pres">
      <dgm:prSet presAssocID="{5D9559AC-CBFA-0E41-807D-3213DF67C564}" presName="hierRoot3" presStyleCnt="0">
        <dgm:presLayoutVars>
          <dgm:hierBranch val="init"/>
        </dgm:presLayoutVars>
      </dgm:prSet>
      <dgm:spPr/>
    </dgm:pt>
    <dgm:pt modelId="{9AAF9F19-A992-854A-B34D-BB9591092597}" type="pres">
      <dgm:prSet presAssocID="{5D9559AC-CBFA-0E41-807D-3213DF67C564}" presName="rootComposite3" presStyleCnt="0"/>
      <dgm:spPr/>
    </dgm:pt>
    <dgm:pt modelId="{E8088A63-8D29-3340-B90F-0D49BC0A07A8}" type="pres">
      <dgm:prSet presAssocID="{5D9559AC-CBFA-0E41-807D-3213DF67C564}" presName="rootText3" presStyleLbl="asst1" presStyleIdx="3" presStyleCnt="9" custLinFactX="11487" custLinFactNeighborX="100000" custLinFactNeighborY="-5451">
        <dgm:presLayoutVars>
          <dgm:chPref val="3"/>
        </dgm:presLayoutVars>
      </dgm:prSet>
      <dgm:spPr/>
    </dgm:pt>
    <dgm:pt modelId="{DE0D3B82-C541-AF49-A761-0B12B5D8E764}" type="pres">
      <dgm:prSet presAssocID="{5D9559AC-CBFA-0E41-807D-3213DF67C564}" presName="rootConnector3" presStyleLbl="asst1" presStyleIdx="3" presStyleCnt="9"/>
      <dgm:spPr/>
    </dgm:pt>
    <dgm:pt modelId="{98F37742-24A7-F045-B24A-6BE9ADECD7B3}" type="pres">
      <dgm:prSet presAssocID="{5D9559AC-CBFA-0E41-807D-3213DF67C564}" presName="hierChild6" presStyleCnt="0"/>
      <dgm:spPr/>
    </dgm:pt>
    <dgm:pt modelId="{A9AD55B9-09B9-BF47-8166-C312DF4E00D8}" type="pres">
      <dgm:prSet presAssocID="{5D9559AC-CBFA-0E41-807D-3213DF67C564}" presName="hierChild7" presStyleCnt="0"/>
      <dgm:spPr/>
    </dgm:pt>
    <dgm:pt modelId="{741E1C55-522A-D049-A195-FF37B80D54F2}" type="pres">
      <dgm:prSet presAssocID="{5D885F70-2126-5445-BE94-B68980FDF304}" presName="Name111" presStyleLbl="parChTrans1D2" presStyleIdx="1" presStyleCnt="2"/>
      <dgm:spPr/>
    </dgm:pt>
    <dgm:pt modelId="{017E6021-A66B-B94F-9869-E4D791E745E2}" type="pres">
      <dgm:prSet presAssocID="{A541252E-BB6B-AD43-9DB5-16584963AC94}" presName="hierRoot3" presStyleCnt="0">
        <dgm:presLayoutVars>
          <dgm:hierBranch val="init"/>
        </dgm:presLayoutVars>
      </dgm:prSet>
      <dgm:spPr/>
    </dgm:pt>
    <dgm:pt modelId="{62ADC6F2-22AC-5042-9273-1D9D820A2D7F}" type="pres">
      <dgm:prSet presAssocID="{A541252E-BB6B-AD43-9DB5-16584963AC94}" presName="rootComposite3" presStyleCnt="0"/>
      <dgm:spPr/>
    </dgm:pt>
    <dgm:pt modelId="{08DB372A-5E1B-9C4C-B068-2E3E619A928B}" type="pres">
      <dgm:prSet presAssocID="{A541252E-BB6B-AD43-9DB5-16584963AC94}" presName="rootText3" presStyleLbl="asst1" presStyleIdx="4" presStyleCnt="9" custScaleX="112730" custScaleY="100083" custLinFactNeighborY="-54317">
        <dgm:presLayoutVars>
          <dgm:chPref val="3"/>
        </dgm:presLayoutVars>
      </dgm:prSet>
      <dgm:spPr/>
    </dgm:pt>
    <dgm:pt modelId="{5AE7384D-0EB1-1348-80CC-0EA0E95FAB53}" type="pres">
      <dgm:prSet presAssocID="{A541252E-BB6B-AD43-9DB5-16584963AC94}" presName="rootConnector3" presStyleLbl="asst1" presStyleIdx="4" presStyleCnt="9"/>
      <dgm:spPr/>
    </dgm:pt>
    <dgm:pt modelId="{7C17909F-F993-994E-B9D9-90555EB15332}" type="pres">
      <dgm:prSet presAssocID="{A541252E-BB6B-AD43-9DB5-16584963AC94}" presName="hierChild6" presStyleCnt="0"/>
      <dgm:spPr/>
    </dgm:pt>
    <dgm:pt modelId="{5ADAF38E-7436-9E40-AEAB-6AA14BFEA77F}" type="pres">
      <dgm:prSet presAssocID="{A541252E-BB6B-AD43-9DB5-16584963AC94}" presName="hierChild7" presStyleCnt="0"/>
      <dgm:spPr/>
    </dgm:pt>
    <dgm:pt modelId="{EBA01171-4E13-FD41-B1B3-C11B473CC77B}" type="pres">
      <dgm:prSet presAssocID="{DB81F8FC-00C0-6D41-878F-F236BD917AE8}" presName="Name111" presStyleLbl="parChTrans1D3" presStyleIdx="3" presStyleCnt="4"/>
      <dgm:spPr/>
    </dgm:pt>
    <dgm:pt modelId="{4E0C15E8-9FB3-F541-9C8F-2689280C4507}" type="pres">
      <dgm:prSet presAssocID="{B2A9BD0C-C402-BC4F-B640-0C04A4688450}" presName="hierRoot3" presStyleCnt="0">
        <dgm:presLayoutVars>
          <dgm:hierBranch val="init"/>
        </dgm:presLayoutVars>
      </dgm:prSet>
      <dgm:spPr/>
    </dgm:pt>
    <dgm:pt modelId="{E032A67E-A1C7-6040-AA59-847FB918C032}" type="pres">
      <dgm:prSet presAssocID="{B2A9BD0C-C402-BC4F-B640-0C04A4688450}" presName="rootComposite3" presStyleCnt="0"/>
      <dgm:spPr/>
    </dgm:pt>
    <dgm:pt modelId="{FDA75E55-B3B1-DB40-8D2C-4509DB536FEA}" type="pres">
      <dgm:prSet presAssocID="{B2A9BD0C-C402-BC4F-B640-0C04A4688450}" presName="rootText3" presStyleLbl="asst1" presStyleIdx="5" presStyleCnt="9" custLinFactNeighborX="62542" custLinFactNeighborY="-32640">
        <dgm:presLayoutVars>
          <dgm:chPref val="3"/>
        </dgm:presLayoutVars>
      </dgm:prSet>
      <dgm:spPr/>
    </dgm:pt>
    <dgm:pt modelId="{F56C9206-4176-DC4D-9E4A-138F279D4A47}" type="pres">
      <dgm:prSet presAssocID="{B2A9BD0C-C402-BC4F-B640-0C04A4688450}" presName="rootConnector3" presStyleLbl="asst1" presStyleIdx="5" presStyleCnt="9"/>
      <dgm:spPr/>
    </dgm:pt>
    <dgm:pt modelId="{55D7F668-B94F-D947-BAE9-954D0F743F86}" type="pres">
      <dgm:prSet presAssocID="{B2A9BD0C-C402-BC4F-B640-0C04A4688450}" presName="hierChild6" presStyleCnt="0"/>
      <dgm:spPr/>
    </dgm:pt>
    <dgm:pt modelId="{933049A3-0883-4C48-8539-BD13ACDFF487}" type="pres">
      <dgm:prSet presAssocID="{B2A9BD0C-C402-BC4F-B640-0C04A4688450}" presName="hierChild7" presStyleCnt="0"/>
      <dgm:spPr/>
    </dgm:pt>
    <dgm:pt modelId="{93D79040-5E55-F548-9EC1-69046C6DB4F7}" type="pres">
      <dgm:prSet presAssocID="{18BC8B5C-6331-4845-8646-C91C53B3F5B0}" presName="Name111" presStyleLbl="parChTrans1D4" presStyleIdx="0" presStyleCnt="3"/>
      <dgm:spPr/>
    </dgm:pt>
    <dgm:pt modelId="{BEE05CD3-CB96-0949-BE0B-32C6442F111A}" type="pres">
      <dgm:prSet presAssocID="{091F1934-0A69-F348-8797-D5C6E20D4E8D}" presName="hierRoot3" presStyleCnt="0">
        <dgm:presLayoutVars>
          <dgm:hierBranch val="init"/>
        </dgm:presLayoutVars>
      </dgm:prSet>
      <dgm:spPr/>
    </dgm:pt>
    <dgm:pt modelId="{0021EBB5-B6A5-724C-B856-1A692472E5B4}" type="pres">
      <dgm:prSet presAssocID="{091F1934-0A69-F348-8797-D5C6E20D4E8D}" presName="rootComposite3" presStyleCnt="0"/>
      <dgm:spPr/>
    </dgm:pt>
    <dgm:pt modelId="{74217129-5725-F34C-842A-682D00BBEFD9}" type="pres">
      <dgm:prSet presAssocID="{091F1934-0A69-F348-8797-D5C6E20D4E8D}" presName="rootText3" presStyleLbl="asst1" presStyleIdx="6" presStyleCnt="9" custLinFactX="23724" custLinFactNeighborX="100000" custLinFactNeighborY="8152">
        <dgm:presLayoutVars>
          <dgm:chPref val="3"/>
        </dgm:presLayoutVars>
      </dgm:prSet>
      <dgm:spPr/>
    </dgm:pt>
    <dgm:pt modelId="{A159C03C-810B-5D4C-AECB-847D461EC53D}" type="pres">
      <dgm:prSet presAssocID="{091F1934-0A69-F348-8797-D5C6E20D4E8D}" presName="rootConnector3" presStyleLbl="asst1" presStyleIdx="6" presStyleCnt="9"/>
      <dgm:spPr/>
    </dgm:pt>
    <dgm:pt modelId="{151D5A37-E039-834A-B373-5F8776F962EB}" type="pres">
      <dgm:prSet presAssocID="{091F1934-0A69-F348-8797-D5C6E20D4E8D}" presName="hierChild6" presStyleCnt="0"/>
      <dgm:spPr/>
    </dgm:pt>
    <dgm:pt modelId="{181FEC4B-8E9C-A649-9C05-CC5509AD92EE}" type="pres">
      <dgm:prSet presAssocID="{091F1934-0A69-F348-8797-D5C6E20D4E8D}" presName="hierChild7" presStyleCnt="0"/>
      <dgm:spPr/>
    </dgm:pt>
    <dgm:pt modelId="{BF35C574-741C-1442-9ADB-360552A92803}" type="pres">
      <dgm:prSet presAssocID="{D26A673E-6CE8-1040-981A-5FF2D1DB53D5}" presName="Name111" presStyleLbl="parChTrans1D4" presStyleIdx="1" presStyleCnt="3"/>
      <dgm:spPr/>
    </dgm:pt>
    <dgm:pt modelId="{F2119B87-8F1B-E641-93E8-EC020515E1B8}" type="pres">
      <dgm:prSet presAssocID="{A038B72E-B624-D045-AA41-F175A252FE28}" presName="hierRoot3" presStyleCnt="0">
        <dgm:presLayoutVars>
          <dgm:hierBranch val="init"/>
        </dgm:presLayoutVars>
      </dgm:prSet>
      <dgm:spPr/>
    </dgm:pt>
    <dgm:pt modelId="{825883F0-3D26-7C40-8866-E32AECF0D90E}" type="pres">
      <dgm:prSet presAssocID="{A038B72E-B624-D045-AA41-F175A252FE28}" presName="rootComposite3" presStyleCnt="0"/>
      <dgm:spPr/>
    </dgm:pt>
    <dgm:pt modelId="{0D8A724C-723A-8F48-9108-F62E08EDBD9A}" type="pres">
      <dgm:prSet presAssocID="{A038B72E-B624-D045-AA41-F175A252FE28}" presName="rootText3" presStyleLbl="asst1" presStyleIdx="7" presStyleCnt="9" custLinFactX="82188" custLinFactNeighborX="100000" custLinFactNeighborY="19029">
        <dgm:presLayoutVars>
          <dgm:chPref val="3"/>
        </dgm:presLayoutVars>
      </dgm:prSet>
      <dgm:spPr/>
    </dgm:pt>
    <dgm:pt modelId="{BEE03AF7-54D8-A648-BCFD-FAF64AB21551}" type="pres">
      <dgm:prSet presAssocID="{A038B72E-B624-D045-AA41-F175A252FE28}" presName="rootConnector3" presStyleLbl="asst1" presStyleIdx="7" presStyleCnt="9"/>
      <dgm:spPr/>
    </dgm:pt>
    <dgm:pt modelId="{0423D665-D1B3-8948-B85D-F5F869517D2C}" type="pres">
      <dgm:prSet presAssocID="{A038B72E-B624-D045-AA41-F175A252FE28}" presName="hierChild6" presStyleCnt="0"/>
      <dgm:spPr/>
    </dgm:pt>
    <dgm:pt modelId="{8D959E95-2DFB-A941-806D-1AE3739F54B4}" type="pres">
      <dgm:prSet presAssocID="{A038B72E-B624-D045-AA41-F175A252FE28}" presName="hierChild7" presStyleCnt="0"/>
      <dgm:spPr/>
    </dgm:pt>
    <dgm:pt modelId="{6D25D6A1-AEA0-7741-AC7A-8BB3AB3EDFFB}" type="pres">
      <dgm:prSet presAssocID="{7F5C6AC7-DF4B-7D40-8ABD-9776E2EE709E}" presName="Name111" presStyleLbl="parChTrans1D4" presStyleIdx="2" presStyleCnt="3"/>
      <dgm:spPr/>
    </dgm:pt>
    <dgm:pt modelId="{3984A1E8-8C80-7E4F-930E-13C4B416E13F}" type="pres">
      <dgm:prSet presAssocID="{B2D7925A-4D73-5A46-A474-F325E374CEE4}" presName="hierRoot3" presStyleCnt="0">
        <dgm:presLayoutVars>
          <dgm:hierBranch val="init"/>
        </dgm:presLayoutVars>
      </dgm:prSet>
      <dgm:spPr/>
    </dgm:pt>
    <dgm:pt modelId="{A3A0D5C1-4E8F-8349-AB24-F6B203094438}" type="pres">
      <dgm:prSet presAssocID="{B2D7925A-4D73-5A46-A474-F325E374CEE4}" presName="rootComposite3" presStyleCnt="0"/>
      <dgm:spPr/>
    </dgm:pt>
    <dgm:pt modelId="{F1D3DBFC-3423-9244-B2FF-C18F46EB0F38}" type="pres">
      <dgm:prSet presAssocID="{B2D7925A-4D73-5A46-A474-F325E374CEE4}" presName="rootText3" presStyleLbl="asst1" presStyleIdx="8" presStyleCnt="9" custLinFactX="100000" custLinFactNeighborX="143370" custLinFactNeighborY="-5186">
        <dgm:presLayoutVars>
          <dgm:chPref val="3"/>
        </dgm:presLayoutVars>
      </dgm:prSet>
      <dgm:spPr/>
    </dgm:pt>
    <dgm:pt modelId="{23F1CD7D-5C82-E142-ABA2-BAF69E6BF670}" type="pres">
      <dgm:prSet presAssocID="{B2D7925A-4D73-5A46-A474-F325E374CEE4}" presName="rootConnector3" presStyleLbl="asst1" presStyleIdx="8" presStyleCnt="9"/>
      <dgm:spPr/>
    </dgm:pt>
    <dgm:pt modelId="{EC36DCC2-E327-494D-BC88-81AFCA8D3429}" type="pres">
      <dgm:prSet presAssocID="{B2D7925A-4D73-5A46-A474-F325E374CEE4}" presName="hierChild6" presStyleCnt="0"/>
      <dgm:spPr/>
    </dgm:pt>
    <dgm:pt modelId="{04C21A30-1FB6-5049-92B2-5DD8104198AC}" type="pres">
      <dgm:prSet presAssocID="{B2D7925A-4D73-5A46-A474-F325E374CEE4}" presName="hierChild7" presStyleCnt="0"/>
      <dgm:spPr/>
    </dgm:pt>
  </dgm:ptLst>
  <dgm:cxnLst>
    <dgm:cxn modelId="{91DBEB20-E33D-5F47-9EC4-D721C9CB7F37}" type="presOf" srcId="{A038B72E-B624-D045-AA41-F175A252FE28}" destId="{BEE03AF7-54D8-A648-BCFD-FAF64AB21551}" srcOrd="1" destOrd="0" presId="urn:microsoft.com/office/officeart/2005/8/layout/orgChart1"/>
    <dgm:cxn modelId="{3FFFFEAD-D32C-AD49-ADEC-E1B7DE7D01C3}" srcId="{A541252E-BB6B-AD43-9DB5-16584963AC94}" destId="{B2A9BD0C-C402-BC4F-B640-0C04A4688450}" srcOrd="0" destOrd="0" parTransId="{DB81F8FC-00C0-6D41-878F-F236BD917AE8}" sibTransId="{66FAD269-67C0-7449-9274-270F27970BF4}"/>
    <dgm:cxn modelId="{92786986-A368-784B-900B-2D8328C7A6A4}" type="presOf" srcId="{DB81F8FC-00C0-6D41-878F-F236BD917AE8}" destId="{EBA01171-4E13-FD41-B1B3-C11B473CC77B}" srcOrd="0" destOrd="0" presId="urn:microsoft.com/office/officeart/2005/8/layout/orgChart1"/>
    <dgm:cxn modelId="{69188D14-2245-6F48-A1B8-B663633B45A4}" type="presOf" srcId="{F7DBF945-F7D4-E942-8B19-BC9F7B8F53E2}" destId="{1F512E50-E3CF-2246-8B8D-769834F460EE}" srcOrd="0" destOrd="0" presId="urn:microsoft.com/office/officeart/2005/8/layout/orgChart1"/>
    <dgm:cxn modelId="{432921F7-86D0-C54F-9C11-91056AA9D6E7}" type="presOf" srcId="{7B3E0611-BCE9-8B41-975F-1ED148020A72}" destId="{EEFAF9E3-6BB8-7846-B249-5A9ED797B525}" srcOrd="0" destOrd="0" presId="urn:microsoft.com/office/officeart/2005/8/layout/orgChart1"/>
    <dgm:cxn modelId="{8806BEE8-F496-5549-8D69-A778F7B5EC55}" type="presOf" srcId="{B2A9BD0C-C402-BC4F-B640-0C04A4688450}" destId="{F56C9206-4176-DC4D-9E4A-138F279D4A47}" srcOrd="1" destOrd="0" presId="urn:microsoft.com/office/officeart/2005/8/layout/orgChart1"/>
    <dgm:cxn modelId="{74A4A842-758C-9E43-A74F-76E437FD34A4}" type="presOf" srcId="{4FD65D77-A43A-9A44-BD4D-3EBB030516B6}" destId="{280F482D-1B6E-5641-9FE8-C27E1C2F1C7B}" srcOrd="0" destOrd="0" presId="urn:microsoft.com/office/officeart/2005/8/layout/orgChart1"/>
    <dgm:cxn modelId="{46895964-D445-D145-835D-8DBE13541005}" type="presOf" srcId="{A541252E-BB6B-AD43-9DB5-16584963AC94}" destId="{5AE7384D-0EB1-1348-80CC-0EA0E95FAB53}" srcOrd="1" destOrd="0" presId="urn:microsoft.com/office/officeart/2005/8/layout/orgChart1"/>
    <dgm:cxn modelId="{451DF6E5-8D8F-A947-A317-A90CF3E5DD2A}" type="presOf" srcId="{4FD65D77-A43A-9A44-BD4D-3EBB030516B6}" destId="{0B16B65A-391B-754B-A996-3E56AAD2BFB7}" srcOrd="1" destOrd="0" presId="urn:microsoft.com/office/officeart/2005/8/layout/orgChart1"/>
    <dgm:cxn modelId="{D3BF09F6-82F6-F54E-93B8-7F4ABE081173}" type="presOf" srcId="{838B08F3-4D1A-E047-A697-A77BE0DC30BB}" destId="{2737982F-1822-974A-90EF-501DC70DB2D2}" srcOrd="0" destOrd="0" presId="urn:microsoft.com/office/officeart/2005/8/layout/orgChart1"/>
    <dgm:cxn modelId="{E308C5CD-1E55-CD4B-A2A1-DD5E4D35F068}" srcId="{5BB8C274-4BD8-4040-A742-AC109F2DC542}" destId="{4FD65D77-A43A-9A44-BD4D-3EBB030516B6}" srcOrd="0" destOrd="0" parTransId="{F7DBF945-F7D4-E942-8B19-BC9F7B8F53E2}" sibTransId="{A4AB15A2-7A7F-FF41-9590-27CBB6A45E6B}"/>
    <dgm:cxn modelId="{25C238DC-8CB1-8E4F-A40B-9F37DA34AA40}" srcId="{A038B72E-B624-D045-AA41-F175A252FE28}" destId="{B2D7925A-4D73-5A46-A474-F325E374CEE4}" srcOrd="0" destOrd="0" parTransId="{7F5C6AC7-DF4B-7D40-8ABD-9776E2EE709E}" sibTransId="{8AA6C066-AE0D-2845-8920-F16DC56FD0C1}"/>
    <dgm:cxn modelId="{9BEB3CD5-34AC-C943-8624-E612C41B12CB}" type="presOf" srcId="{4CFF3CFD-213A-3145-8E11-84939AB80093}" destId="{33AA2848-5B28-C842-95BD-9F38F94F05A7}" srcOrd="0" destOrd="0" presId="urn:microsoft.com/office/officeart/2005/8/layout/orgChart1"/>
    <dgm:cxn modelId="{281DF9CC-BAB1-574D-8AB3-8DCF22923D0D}" srcId="{4FD65D77-A43A-9A44-BD4D-3EBB030516B6}" destId="{5D9559AC-CBFA-0E41-807D-3213DF67C564}" srcOrd="2" destOrd="0" parTransId="{BB5B996E-D3B6-6A4C-8120-DB439B718699}" sibTransId="{4A208A0E-7E95-8943-AA3D-8044E3B18BDE}"/>
    <dgm:cxn modelId="{5E28D83A-F360-204B-835E-CDEC1E05EA79}" type="presOf" srcId="{779587C3-41CF-9C42-A202-659D213E30F2}" destId="{05FA12C4-A174-A14E-B20F-FBC52FCCBD69}" srcOrd="0" destOrd="0" presId="urn:microsoft.com/office/officeart/2005/8/layout/orgChart1"/>
    <dgm:cxn modelId="{EDC6C7F4-EFCF-E449-BFFE-79624FE6BF61}" srcId="{4FD65D77-A43A-9A44-BD4D-3EBB030516B6}" destId="{838B08F3-4D1A-E047-A697-A77BE0DC30BB}" srcOrd="1" destOrd="0" parTransId="{779587C3-41CF-9C42-A202-659D213E30F2}" sibTransId="{8D746C14-826E-3C49-8077-2E7E349F2196}"/>
    <dgm:cxn modelId="{4C0D52C3-77D6-C446-932F-575CD5BE15BA}" type="presOf" srcId="{B2D7925A-4D73-5A46-A474-F325E374CEE4}" destId="{23F1CD7D-5C82-E142-ABA2-BAF69E6BF670}" srcOrd="1" destOrd="0" presId="urn:microsoft.com/office/officeart/2005/8/layout/orgChart1"/>
    <dgm:cxn modelId="{01FCAE9D-192A-F542-AE33-65F05B3C5FA2}" type="presOf" srcId="{BB5B996E-D3B6-6A4C-8120-DB439B718699}" destId="{524A8869-0F4E-9845-A61C-EB4EE4E11D35}" srcOrd="0" destOrd="0" presId="urn:microsoft.com/office/officeart/2005/8/layout/orgChart1"/>
    <dgm:cxn modelId="{0417114E-5BBF-D543-B60F-80337DF16AC8}" srcId="{091F1934-0A69-F348-8797-D5C6E20D4E8D}" destId="{A038B72E-B624-D045-AA41-F175A252FE28}" srcOrd="0" destOrd="0" parTransId="{D26A673E-6CE8-1040-981A-5FF2D1DB53D5}" sibTransId="{213BEACD-E344-0C4A-87BB-3C878D4855FC}"/>
    <dgm:cxn modelId="{D31CEF50-F529-A74C-B865-B5074EE211F0}" type="presOf" srcId="{D26A673E-6CE8-1040-981A-5FF2D1DB53D5}" destId="{BF35C574-741C-1442-9ADB-360552A92803}" srcOrd="0" destOrd="0" presId="urn:microsoft.com/office/officeart/2005/8/layout/orgChart1"/>
    <dgm:cxn modelId="{0FED3DF7-6F89-8548-9310-E41926E2419F}" type="presOf" srcId="{5D885F70-2126-5445-BE94-B68980FDF304}" destId="{741E1C55-522A-D049-A195-FF37B80D54F2}" srcOrd="0" destOrd="0" presId="urn:microsoft.com/office/officeart/2005/8/layout/orgChart1"/>
    <dgm:cxn modelId="{22940BB3-59B5-3A47-BE13-1280EA53F934}" type="presOf" srcId="{B2A9BD0C-C402-BC4F-B640-0C04A4688450}" destId="{FDA75E55-B3B1-DB40-8D2C-4509DB536FEA}" srcOrd="0" destOrd="0" presId="urn:microsoft.com/office/officeart/2005/8/layout/orgChart1"/>
    <dgm:cxn modelId="{897A2009-617F-7842-8B49-E9F8CBE80478}" type="presOf" srcId="{5BB8C274-4BD8-4040-A742-AC109F2DC542}" destId="{735AAA3F-95A7-9946-A0E7-A8EBCEEE6BC2}" srcOrd="0" destOrd="0" presId="urn:microsoft.com/office/officeart/2005/8/layout/orgChart1"/>
    <dgm:cxn modelId="{CCA731DE-9B94-BD4F-AE8D-401AA8EE8264}" srcId="{5BB8C274-4BD8-4040-A742-AC109F2DC542}" destId="{A541252E-BB6B-AD43-9DB5-16584963AC94}" srcOrd="1" destOrd="0" parTransId="{5D885F70-2126-5445-BE94-B68980FDF304}" sibTransId="{C3F10829-A4EE-3B40-9304-A1109A0B2CED}"/>
    <dgm:cxn modelId="{11934A2E-7F20-8345-8472-1B3FDF054D21}" type="presOf" srcId="{838B08F3-4D1A-E047-A697-A77BE0DC30BB}" destId="{4A1BFBE2-9881-0D41-97C4-3A317CA458F1}" srcOrd="1" destOrd="0" presId="urn:microsoft.com/office/officeart/2005/8/layout/orgChart1"/>
    <dgm:cxn modelId="{CE869FD4-21B4-AD4A-A776-A87A5B5B738A}" type="presOf" srcId="{5D9559AC-CBFA-0E41-807D-3213DF67C564}" destId="{E8088A63-8D29-3340-B90F-0D49BC0A07A8}" srcOrd="0" destOrd="0" presId="urn:microsoft.com/office/officeart/2005/8/layout/orgChart1"/>
    <dgm:cxn modelId="{B0D954C5-5F3A-0840-B14E-E9C1D6A8B4B3}" type="presOf" srcId="{B2D7925A-4D73-5A46-A474-F325E374CEE4}" destId="{F1D3DBFC-3423-9244-B2FF-C18F46EB0F38}" srcOrd="0" destOrd="0" presId="urn:microsoft.com/office/officeart/2005/8/layout/orgChart1"/>
    <dgm:cxn modelId="{9E849CAE-4532-FE47-9B9B-412CA879CDC1}" type="presOf" srcId="{A038B72E-B624-D045-AA41-F175A252FE28}" destId="{0D8A724C-723A-8F48-9108-F62E08EDBD9A}" srcOrd="0" destOrd="0" presId="urn:microsoft.com/office/officeart/2005/8/layout/orgChart1"/>
    <dgm:cxn modelId="{7AD48E5A-B66B-7C41-B71A-4521DF72855D}" srcId="{B2A9BD0C-C402-BC4F-B640-0C04A4688450}" destId="{091F1934-0A69-F348-8797-D5C6E20D4E8D}" srcOrd="0" destOrd="0" parTransId="{18BC8B5C-6331-4845-8646-C91C53B3F5B0}" sibTransId="{D2F0B0CE-5515-2046-B666-05985457F798}"/>
    <dgm:cxn modelId="{8621FAEC-300C-5E4A-80E2-CF6599C84A5B}" type="presOf" srcId="{5BB8C274-4BD8-4040-A742-AC109F2DC542}" destId="{73E351AA-E76F-4D4A-970A-1BB17BA9F663}" srcOrd="1" destOrd="0" presId="urn:microsoft.com/office/officeart/2005/8/layout/orgChart1"/>
    <dgm:cxn modelId="{5A635192-703B-DA48-8CEF-A4ADC6B43EA9}" srcId="{4FD65D77-A43A-9A44-BD4D-3EBB030516B6}" destId="{055B3F2F-419D-5B4C-8FBF-63F005F64F1D}" srcOrd="0" destOrd="0" parTransId="{7B3E0611-BCE9-8B41-975F-1ED148020A72}" sibTransId="{91AC10A8-91B7-7548-A64A-227B3537A00C}"/>
    <dgm:cxn modelId="{41F06B0F-F79F-7641-A4AC-15F509B0720A}" srcId="{4CFF3CFD-213A-3145-8E11-84939AB80093}" destId="{5BB8C274-4BD8-4040-A742-AC109F2DC542}" srcOrd="0" destOrd="0" parTransId="{BB2207BC-180D-E149-954E-EC0F481FB0F5}" sibTransId="{7254D98A-826A-AF4D-91EC-6A7BD35C76CE}"/>
    <dgm:cxn modelId="{F616534C-4CD3-2340-9FCD-A96BD3C226A6}" type="presOf" srcId="{18BC8B5C-6331-4845-8646-C91C53B3F5B0}" destId="{93D79040-5E55-F548-9EC1-69046C6DB4F7}" srcOrd="0" destOrd="0" presId="urn:microsoft.com/office/officeart/2005/8/layout/orgChart1"/>
    <dgm:cxn modelId="{7F1E1AF4-4CF6-3041-8439-86B3B19E5B2B}" type="presOf" srcId="{091F1934-0A69-F348-8797-D5C6E20D4E8D}" destId="{74217129-5725-F34C-842A-682D00BBEFD9}" srcOrd="0" destOrd="0" presId="urn:microsoft.com/office/officeart/2005/8/layout/orgChart1"/>
    <dgm:cxn modelId="{D7E3618C-A793-5841-8767-A46D8516F6ED}" type="presOf" srcId="{A541252E-BB6B-AD43-9DB5-16584963AC94}" destId="{08DB372A-5E1B-9C4C-B068-2E3E619A928B}" srcOrd="0" destOrd="0" presId="urn:microsoft.com/office/officeart/2005/8/layout/orgChart1"/>
    <dgm:cxn modelId="{7BBD7EFF-B7B8-8644-ACD2-FD1DBD9F7392}" type="presOf" srcId="{091F1934-0A69-F348-8797-D5C6E20D4E8D}" destId="{A159C03C-810B-5D4C-AECB-847D461EC53D}" srcOrd="1" destOrd="0" presId="urn:microsoft.com/office/officeart/2005/8/layout/orgChart1"/>
    <dgm:cxn modelId="{D5C2F1C0-4FA0-544F-8F02-C1F04D375731}" type="presOf" srcId="{7F5C6AC7-DF4B-7D40-8ABD-9776E2EE709E}" destId="{6D25D6A1-AEA0-7741-AC7A-8BB3AB3EDFFB}" srcOrd="0" destOrd="0" presId="urn:microsoft.com/office/officeart/2005/8/layout/orgChart1"/>
    <dgm:cxn modelId="{99DFB1D0-2C8D-C441-834A-E88A3BA0333E}" type="presOf" srcId="{055B3F2F-419D-5B4C-8FBF-63F005F64F1D}" destId="{301E3C91-09D3-5D48-B7E6-DC2E513EE58B}" srcOrd="1" destOrd="0" presId="urn:microsoft.com/office/officeart/2005/8/layout/orgChart1"/>
    <dgm:cxn modelId="{2E516C8B-85CA-AE4F-BBB7-BDE90977E208}" type="presOf" srcId="{055B3F2F-419D-5B4C-8FBF-63F005F64F1D}" destId="{AA5F2376-0F7B-F146-B690-87CCEE315F5C}" srcOrd="0" destOrd="0" presId="urn:microsoft.com/office/officeart/2005/8/layout/orgChart1"/>
    <dgm:cxn modelId="{8B18CFCC-2E81-4142-867C-A04A931C0D05}" type="presOf" srcId="{5D9559AC-CBFA-0E41-807D-3213DF67C564}" destId="{DE0D3B82-C541-AF49-A761-0B12B5D8E764}" srcOrd="1" destOrd="0" presId="urn:microsoft.com/office/officeart/2005/8/layout/orgChart1"/>
    <dgm:cxn modelId="{FFE40AC2-2A3D-F448-B2BC-E3D50C382516}" type="presParOf" srcId="{33AA2848-5B28-C842-95BD-9F38F94F05A7}" destId="{90BA3B42-0E15-D847-93E5-46A550B3E1AB}" srcOrd="0" destOrd="0" presId="urn:microsoft.com/office/officeart/2005/8/layout/orgChart1"/>
    <dgm:cxn modelId="{C0E0EF28-8A81-454B-9AB6-1E0BC484CB16}" type="presParOf" srcId="{90BA3B42-0E15-D847-93E5-46A550B3E1AB}" destId="{CEE47454-A42C-F441-A1FB-73CDB9D464FA}" srcOrd="0" destOrd="0" presId="urn:microsoft.com/office/officeart/2005/8/layout/orgChart1"/>
    <dgm:cxn modelId="{17CCC9C6-67AD-A842-B7DA-9AD2A7F11DC4}" type="presParOf" srcId="{CEE47454-A42C-F441-A1FB-73CDB9D464FA}" destId="{735AAA3F-95A7-9946-A0E7-A8EBCEEE6BC2}" srcOrd="0" destOrd="0" presId="urn:microsoft.com/office/officeart/2005/8/layout/orgChart1"/>
    <dgm:cxn modelId="{2C416BCB-FB68-0042-8D17-B7DABB9E8010}" type="presParOf" srcId="{CEE47454-A42C-F441-A1FB-73CDB9D464FA}" destId="{73E351AA-E76F-4D4A-970A-1BB17BA9F663}" srcOrd="1" destOrd="0" presId="urn:microsoft.com/office/officeart/2005/8/layout/orgChart1"/>
    <dgm:cxn modelId="{E1BE52F8-26C3-284E-8519-060BFF9F4ABE}" type="presParOf" srcId="{90BA3B42-0E15-D847-93E5-46A550B3E1AB}" destId="{05F2C576-E913-2C4B-B08A-0EA862745584}" srcOrd="1" destOrd="0" presId="urn:microsoft.com/office/officeart/2005/8/layout/orgChart1"/>
    <dgm:cxn modelId="{D5DA7367-EEEE-804D-8E96-069DCF9F08D3}" type="presParOf" srcId="{90BA3B42-0E15-D847-93E5-46A550B3E1AB}" destId="{D2290008-FBCD-7C49-9320-67144FAD28C2}" srcOrd="2" destOrd="0" presId="urn:microsoft.com/office/officeart/2005/8/layout/orgChart1"/>
    <dgm:cxn modelId="{F0677DEB-6472-4F4E-9E07-11492E1E9E87}" type="presParOf" srcId="{D2290008-FBCD-7C49-9320-67144FAD28C2}" destId="{1F512E50-E3CF-2246-8B8D-769834F460EE}" srcOrd="0" destOrd="0" presId="urn:microsoft.com/office/officeart/2005/8/layout/orgChart1"/>
    <dgm:cxn modelId="{1028BB9B-67A5-624B-A283-20A4A9721B1F}" type="presParOf" srcId="{D2290008-FBCD-7C49-9320-67144FAD28C2}" destId="{ECCB1A5F-3BE3-434A-B96F-233780CA1451}" srcOrd="1" destOrd="0" presId="urn:microsoft.com/office/officeart/2005/8/layout/orgChart1"/>
    <dgm:cxn modelId="{2D654F4E-916E-804B-871B-076CC48B9912}" type="presParOf" srcId="{ECCB1A5F-3BE3-434A-B96F-233780CA1451}" destId="{3C5485AF-1D15-C241-8817-D5A2EF36BC6D}" srcOrd="0" destOrd="0" presId="urn:microsoft.com/office/officeart/2005/8/layout/orgChart1"/>
    <dgm:cxn modelId="{2D163540-4E41-0E47-A8B8-28CA6BC27F57}" type="presParOf" srcId="{3C5485AF-1D15-C241-8817-D5A2EF36BC6D}" destId="{280F482D-1B6E-5641-9FE8-C27E1C2F1C7B}" srcOrd="0" destOrd="0" presId="urn:microsoft.com/office/officeart/2005/8/layout/orgChart1"/>
    <dgm:cxn modelId="{C4F4042C-8243-9148-8FD2-1F2FCB16CCB7}" type="presParOf" srcId="{3C5485AF-1D15-C241-8817-D5A2EF36BC6D}" destId="{0B16B65A-391B-754B-A996-3E56AAD2BFB7}" srcOrd="1" destOrd="0" presId="urn:microsoft.com/office/officeart/2005/8/layout/orgChart1"/>
    <dgm:cxn modelId="{D2C6894F-0AF6-F54F-8267-89D8F725B79E}" type="presParOf" srcId="{ECCB1A5F-3BE3-434A-B96F-233780CA1451}" destId="{62936358-4028-E940-8C51-E5A7790C2B1B}" srcOrd="1" destOrd="0" presId="urn:microsoft.com/office/officeart/2005/8/layout/orgChart1"/>
    <dgm:cxn modelId="{8C965819-C573-9C43-BBBF-633ACBE84B09}" type="presParOf" srcId="{ECCB1A5F-3BE3-434A-B96F-233780CA1451}" destId="{515F7B5D-EFA0-FF41-8332-197BE8279123}" srcOrd="2" destOrd="0" presId="urn:microsoft.com/office/officeart/2005/8/layout/orgChart1"/>
    <dgm:cxn modelId="{4F20A618-7B05-C646-A263-8ED3C259A4EF}" type="presParOf" srcId="{515F7B5D-EFA0-FF41-8332-197BE8279123}" destId="{EEFAF9E3-6BB8-7846-B249-5A9ED797B525}" srcOrd="0" destOrd="0" presId="urn:microsoft.com/office/officeart/2005/8/layout/orgChart1"/>
    <dgm:cxn modelId="{8B82A83B-08FC-0449-8386-2FA40B1A0FB9}" type="presParOf" srcId="{515F7B5D-EFA0-FF41-8332-197BE8279123}" destId="{081AB6A7-9E67-904B-B84E-1A917E1A2DE5}" srcOrd="1" destOrd="0" presId="urn:microsoft.com/office/officeart/2005/8/layout/orgChart1"/>
    <dgm:cxn modelId="{502D0F56-0F88-6744-96FF-F7DBA13C9415}" type="presParOf" srcId="{081AB6A7-9E67-904B-B84E-1A917E1A2DE5}" destId="{52AF4F66-75EB-264E-8302-4C5B3C610DF6}" srcOrd="0" destOrd="0" presId="urn:microsoft.com/office/officeart/2005/8/layout/orgChart1"/>
    <dgm:cxn modelId="{0EC9754F-471F-8647-B454-3D6536C7F4E8}" type="presParOf" srcId="{52AF4F66-75EB-264E-8302-4C5B3C610DF6}" destId="{AA5F2376-0F7B-F146-B690-87CCEE315F5C}" srcOrd="0" destOrd="0" presId="urn:microsoft.com/office/officeart/2005/8/layout/orgChart1"/>
    <dgm:cxn modelId="{E6BF6757-9955-894D-AF43-2E88C6D642F1}" type="presParOf" srcId="{52AF4F66-75EB-264E-8302-4C5B3C610DF6}" destId="{301E3C91-09D3-5D48-B7E6-DC2E513EE58B}" srcOrd="1" destOrd="0" presId="urn:microsoft.com/office/officeart/2005/8/layout/orgChart1"/>
    <dgm:cxn modelId="{AE410100-3BBA-864D-9150-02B398273ADA}" type="presParOf" srcId="{081AB6A7-9E67-904B-B84E-1A917E1A2DE5}" destId="{B5458A1A-4E4A-6344-92B1-0018A2022FED}" srcOrd="1" destOrd="0" presId="urn:microsoft.com/office/officeart/2005/8/layout/orgChart1"/>
    <dgm:cxn modelId="{6C70BEB5-2E90-864B-8C4B-8D49AACB8FEA}" type="presParOf" srcId="{081AB6A7-9E67-904B-B84E-1A917E1A2DE5}" destId="{7008613A-1BC2-7644-B84A-FC9ECF5D6DD9}" srcOrd="2" destOrd="0" presId="urn:microsoft.com/office/officeart/2005/8/layout/orgChart1"/>
    <dgm:cxn modelId="{C03FCEA3-A63D-F24F-B5BB-DA8FD01A27B2}" type="presParOf" srcId="{515F7B5D-EFA0-FF41-8332-197BE8279123}" destId="{05FA12C4-A174-A14E-B20F-FBC52FCCBD69}" srcOrd="2" destOrd="0" presId="urn:microsoft.com/office/officeart/2005/8/layout/orgChart1"/>
    <dgm:cxn modelId="{753BFCFF-9903-C649-8BA2-711422D04235}" type="presParOf" srcId="{515F7B5D-EFA0-FF41-8332-197BE8279123}" destId="{4218D5DA-5C0E-8745-BBCE-40D731D57837}" srcOrd="3" destOrd="0" presId="urn:microsoft.com/office/officeart/2005/8/layout/orgChart1"/>
    <dgm:cxn modelId="{7792A775-06B6-3B4B-BC85-E606043CFA80}" type="presParOf" srcId="{4218D5DA-5C0E-8745-BBCE-40D731D57837}" destId="{B9211B25-DCD8-9D43-96CC-1D8D74A6B6AE}" srcOrd="0" destOrd="0" presId="urn:microsoft.com/office/officeart/2005/8/layout/orgChart1"/>
    <dgm:cxn modelId="{7A02FAE0-943E-AF40-908E-C8D6A1D1F0BC}" type="presParOf" srcId="{B9211B25-DCD8-9D43-96CC-1D8D74A6B6AE}" destId="{2737982F-1822-974A-90EF-501DC70DB2D2}" srcOrd="0" destOrd="0" presId="urn:microsoft.com/office/officeart/2005/8/layout/orgChart1"/>
    <dgm:cxn modelId="{7ED2BE4E-B716-3D48-B446-AE1A8371C895}" type="presParOf" srcId="{B9211B25-DCD8-9D43-96CC-1D8D74A6B6AE}" destId="{4A1BFBE2-9881-0D41-97C4-3A317CA458F1}" srcOrd="1" destOrd="0" presId="urn:microsoft.com/office/officeart/2005/8/layout/orgChart1"/>
    <dgm:cxn modelId="{12DBB807-B11D-D244-B47F-0C23E3E6B915}" type="presParOf" srcId="{4218D5DA-5C0E-8745-BBCE-40D731D57837}" destId="{A4DA95A4-30D9-7A46-904B-E6168B83355E}" srcOrd="1" destOrd="0" presId="urn:microsoft.com/office/officeart/2005/8/layout/orgChart1"/>
    <dgm:cxn modelId="{7BB1B39B-DF77-CC45-93C9-BD074B4BFD01}" type="presParOf" srcId="{4218D5DA-5C0E-8745-BBCE-40D731D57837}" destId="{EAD65EA9-88F1-2446-95F9-355D1DD3EA4B}" srcOrd="2" destOrd="0" presId="urn:microsoft.com/office/officeart/2005/8/layout/orgChart1"/>
    <dgm:cxn modelId="{D8460D70-EB98-9144-B86E-2109A3711D58}" type="presParOf" srcId="{515F7B5D-EFA0-FF41-8332-197BE8279123}" destId="{524A8869-0F4E-9845-A61C-EB4EE4E11D35}" srcOrd="4" destOrd="0" presId="urn:microsoft.com/office/officeart/2005/8/layout/orgChart1"/>
    <dgm:cxn modelId="{F30D308B-ADE5-1246-84FC-0A757F76D631}" type="presParOf" srcId="{515F7B5D-EFA0-FF41-8332-197BE8279123}" destId="{38B5E3C9-A56F-0B44-9936-C6183F15824C}" srcOrd="5" destOrd="0" presId="urn:microsoft.com/office/officeart/2005/8/layout/orgChart1"/>
    <dgm:cxn modelId="{204B31F6-7741-374F-88C6-44D6D64CD588}" type="presParOf" srcId="{38B5E3C9-A56F-0B44-9936-C6183F15824C}" destId="{9AAF9F19-A992-854A-B34D-BB9591092597}" srcOrd="0" destOrd="0" presId="urn:microsoft.com/office/officeart/2005/8/layout/orgChart1"/>
    <dgm:cxn modelId="{B9FB7FDA-FD08-7542-A622-5DD406624F74}" type="presParOf" srcId="{9AAF9F19-A992-854A-B34D-BB9591092597}" destId="{E8088A63-8D29-3340-B90F-0D49BC0A07A8}" srcOrd="0" destOrd="0" presId="urn:microsoft.com/office/officeart/2005/8/layout/orgChart1"/>
    <dgm:cxn modelId="{FC15A952-3241-9741-BD13-CDF71A8615D8}" type="presParOf" srcId="{9AAF9F19-A992-854A-B34D-BB9591092597}" destId="{DE0D3B82-C541-AF49-A761-0B12B5D8E764}" srcOrd="1" destOrd="0" presId="urn:microsoft.com/office/officeart/2005/8/layout/orgChart1"/>
    <dgm:cxn modelId="{89498052-411E-2F4F-B613-B3AEF2DF1ACF}" type="presParOf" srcId="{38B5E3C9-A56F-0B44-9936-C6183F15824C}" destId="{98F37742-24A7-F045-B24A-6BE9ADECD7B3}" srcOrd="1" destOrd="0" presId="urn:microsoft.com/office/officeart/2005/8/layout/orgChart1"/>
    <dgm:cxn modelId="{0C9A9D88-5063-3240-BF84-F94BC61C2F2C}" type="presParOf" srcId="{38B5E3C9-A56F-0B44-9936-C6183F15824C}" destId="{A9AD55B9-09B9-BF47-8166-C312DF4E00D8}" srcOrd="2" destOrd="0" presId="urn:microsoft.com/office/officeart/2005/8/layout/orgChart1"/>
    <dgm:cxn modelId="{3417C15E-920D-D04C-A24F-AEC380A8CB73}" type="presParOf" srcId="{D2290008-FBCD-7C49-9320-67144FAD28C2}" destId="{741E1C55-522A-D049-A195-FF37B80D54F2}" srcOrd="2" destOrd="0" presId="urn:microsoft.com/office/officeart/2005/8/layout/orgChart1"/>
    <dgm:cxn modelId="{BC1694AE-D0C7-4340-8941-D3D2497D5784}" type="presParOf" srcId="{D2290008-FBCD-7C49-9320-67144FAD28C2}" destId="{017E6021-A66B-B94F-9869-E4D791E745E2}" srcOrd="3" destOrd="0" presId="urn:microsoft.com/office/officeart/2005/8/layout/orgChart1"/>
    <dgm:cxn modelId="{2F7A351B-C1C6-9F40-88E6-4A9979C340E8}" type="presParOf" srcId="{017E6021-A66B-B94F-9869-E4D791E745E2}" destId="{62ADC6F2-22AC-5042-9273-1D9D820A2D7F}" srcOrd="0" destOrd="0" presId="urn:microsoft.com/office/officeart/2005/8/layout/orgChart1"/>
    <dgm:cxn modelId="{3BA17952-7359-8046-8C13-422357898C09}" type="presParOf" srcId="{62ADC6F2-22AC-5042-9273-1D9D820A2D7F}" destId="{08DB372A-5E1B-9C4C-B068-2E3E619A928B}" srcOrd="0" destOrd="0" presId="urn:microsoft.com/office/officeart/2005/8/layout/orgChart1"/>
    <dgm:cxn modelId="{94890F01-4A05-2E44-A14E-7DB5D6CB28A6}" type="presParOf" srcId="{62ADC6F2-22AC-5042-9273-1D9D820A2D7F}" destId="{5AE7384D-0EB1-1348-80CC-0EA0E95FAB53}" srcOrd="1" destOrd="0" presId="urn:microsoft.com/office/officeart/2005/8/layout/orgChart1"/>
    <dgm:cxn modelId="{0C14F347-E89B-564F-9BF8-D5B7D7AE828D}" type="presParOf" srcId="{017E6021-A66B-B94F-9869-E4D791E745E2}" destId="{7C17909F-F993-994E-B9D9-90555EB15332}" srcOrd="1" destOrd="0" presId="urn:microsoft.com/office/officeart/2005/8/layout/orgChart1"/>
    <dgm:cxn modelId="{1B2C4154-F41C-AE41-BA20-41425721E862}" type="presParOf" srcId="{017E6021-A66B-B94F-9869-E4D791E745E2}" destId="{5ADAF38E-7436-9E40-AEAB-6AA14BFEA77F}" srcOrd="2" destOrd="0" presId="urn:microsoft.com/office/officeart/2005/8/layout/orgChart1"/>
    <dgm:cxn modelId="{31BEFB07-2E7A-F949-87D8-E7650076814E}" type="presParOf" srcId="{5ADAF38E-7436-9E40-AEAB-6AA14BFEA77F}" destId="{EBA01171-4E13-FD41-B1B3-C11B473CC77B}" srcOrd="0" destOrd="0" presId="urn:microsoft.com/office/officeart/2005/8/layout/orgChart1"/>
    <dgm:cxn modelId="{077BBB0A-645A-7747-8970-7B58E3397BE3}" type="presParOf" srcId="{5ADAF38E-7436-9E40-AEAB-6AA14BFEA77F}" destId="{4E0C15E8-9FB3-F541-9C8F-2689280C4507}" srcOrd="1" destOrd="0" presId="urn:microsoft.com/office/officeart/2005/8/layout/orgChart1"/>
    <dgm:cxn modelId="{471C45EA-E16B-244E-B404-6BB83C1DA7CA}" type="presParOf" srcId="{4E0C15E8-9FB3-F541-9C8F-2689280C4507}" destId="{E032A67E-A1C7-6040-AA59-847FB918C032}" srcOrd="0" destOrd="0" presId="urn:microsoft.com/office/officeart/2005/8/layout/orgChart1"/>
    <dgm:cxn modelId="{96A95D0F-BBEF-D748-9DF0-26D178F9129A}" type="presParOf" srcId="{E032A67E-A1C7-6040-AA59-847FB918C032}" destId="{FDA75E55-B3B1-DB40-8D2C-4509DB536FEA}" srcOrd="0" destOrd="0" presId="urn:microsoft.com/office/officeart/2005/8/layout/orgChart1"/>
    <dgm:cxn modelId="{1272A327-9788-064B-81E4-9579423D1017}" type="presParOf" srcId="{E032A67E-A1C7-6040-AA59-847FB918C032}" destId="{F56C9206-4176-DC4D-9E4A-138F279D4A47}" srcOrd="1" destOrd="0" presId="urn:microsoft.com/office/officeart/2005/8/layout/orgChart1"/>
    <dgm:cxn modelId="{9FC1E3CF-000D-CE43-B698-AAC1460251EF}" type="presParOf" srcId="{4E0C15E8-9FB3-F541-9C8F-2689280C4507}" destId="{55D7F668-B94F-D947-BAE9-954D0F743F86}" srcOrd="1" destOrd="0" presId="urn:microsoft.com/office/officeart/2005/8/layout/orgChart1"/>
    <dgm:cxn modelId="{8AC69F29-8174-8847-8A0B-CDEBCE111F5F}" type="presParOf" srcId="{4E0C15E8-9FB3-F541-9C8F-2689280C4507}" destId="{933049A3-0883-4C48-8539-BD13ACDFF487}" srcOrd="2" destOrd="0" presId="urn:microsoft.com/office/officeart/2005/8/layout/orgChart1"/>
    <dgm:cxn modelId="{0F563DE0-31E2-1040-BB41-C47A0CD496F3}" type="presParOf" srcId="{933049A3-0883-4C48-8539-BD13ACDFF487}" destId="{93D79040-5E55-F548-9EC1-69046C6DB4F7}" srcOrd="0" destOrd="0" presId="urn:microsoft.com/office/officeart/2005/8/layout/orgChart1"/>
    <dgm:cxn modelId="{29EFCEA6-77C6-214C-9242-7C2049763451}" type="presParOf" srcId="{933049A3-0883-4C48-8539-BD13ACDFF487}" destId="{BEE05CD3-CB96-0949-BE0B-32C6442F111A}" srcOrd="1" destOrd="0" presId="urn:microsoft.com/office/officeart/2005/8/layout/orgChart1"/>
    <dgm:cxn modelId="{420444DA-9D90-2549-A50B-0E5657599AAE}" type="presParOf" srcId="{BEE05CD3-CB96-0949-BE0B-32C6442F111A}" destId="{0021EBB5-B6A5-724C-B856-1A692472E5B4}" srcOrd="0" destOrd="0" presId="urn:microsoft.com/office/officeart/2005/8/layout/orgChart1"/>
    <dgm:cxn modelId="{3F7E3938-D66B-B04E-9931-B085139EB441}" type="presParOf" srcId="{0021EBB5-B6A5-724C-B856-1A692472E5B4}" destId="{74217129-5725-F34C-842A-682D00BBEFD9}" srcOrd="0" destOrd="0" presId="urn:microsoft.com/office/officeart/2005/8/layout/orgChart1"/>
    <dgm:cxn modelId="{BC20B448-7A48-2947-8E24-A8CAB59B2172}" type="presParOf" srcId="{0021EBB5-B6A5-724C-B856-1A692472E5B4}" destId="{A159C03C-810B-5D4C-AECB-847D461EC53D}" srcOrd="1" destOrd="0" presId="urn:microsoft.com/office/officeart/2005/8/layout/orgChart1"/>
    <dgm:cxn modelId="{42CEBA42-A34E-B249-8474-DD64F2EA231D}" type="presParOf" srcId="{BEE05CD3-CB96-0949-BE0B-32C6442F111A}" destId="{151D5A37-E039-834A-B373-5F8776F962EB}" srcOrd="1" destOrd="0" presId="urn:microsoft.com/office/officeart/2005/8/layout/orgChart1"/>
    <dgm:cxn modelId="{F399D1B3-D6FA-1A42-99D8-22619210AB15}" type="presParOf" srcId="{BEE05CD3-CB96-0949-BE0B-32C6442F111A}" destId="{181FEC4B-8E9C-A649-9C05-CC5509AD92EE}" srcOrd="2" destOrd="0" presId="urn:microsoft.com/office/officeart/2005/8/layout/orgChart1"/>
    <dgm:cxn modelId="{61359944-AA95-0546-B489-E53A2432BF38}" type="presParOf" srcId="{181FEC4B-8E9C-A649-9C05-CC5509AD92EE}" destId="{BF35C574-741C-1442-9ADB-360552A92803}" srcOrd="0" destOrd="0" presId="urn:microsoft.com/office/officeart/2005/8/layout/orgChart1"/>
    <dgm:cxn modelId="{468939D4-F473-E04B-8E74-C1D475D62B0B}" type="presParOf" srcId="{181FEC4B-8E9C-A649-9C05-CC5509AD92EE}" destId="{F2119B87-8F1B-E641-93E8-EC020515E1B8}" srcOrd="1" destOrd="0" presId="urn:microsoft.com/office/officeart/2005/8/layout/orgChart1"/>
    <dgm:cxn modelId="{B1122349-D5C7-A94D-BD1E-E69427D5856B}" type="presParOf" srcId="{F2119B87-8F1B-E641-93E8-EC020515E1B8}" destId="{825883F0-3D26-7C40-8866-E32AECF0D90E}" srcOrd="0" destOrd="0" presId="urn:microsoft.com/office/officeart/2005/8/layout/orgChart1"/>
    <dgm:cxn modelId="{0622591F-443C-104D-9A02-7D6B0FD422FD}" type="presParOf" srcId="{825883F0-3D26-7C40-8866-E32AECF0D90E}" destId="{0D8A724C-723A-8F48-9108-F62E08EDBD9A}" srcOrd="0" destOrd="0" presId="urn:microsoft.com/office/officeart/2005/8/layout/orgChart1"/>
    <dgm:cxn modelId="{32639DA0-2382-D444-9647-C6FDA8FD4333}" type="presParOf" srcId="{825883F0-3D26-7C40-8866-E32AECF0D90E}" destId="{BEE03AF7-54D8-A648-BCFD-FAF64AB21551}" srcOrd="1" destOrd="0" presId="urn:microsoft.com/office/officeart/2005/8/layout/orgChart1"/>
    <dgm:cxn modelId="{74A00CFA-0CC0-0043-B45F-E6F6E4D6FBFA}" type="presParOf" srcId="{F2119B87-8F1B-E641-93E8-EC020515E1B8}" destId="{0423D665-D1B3-8948-B85D-F5F869517D2C}" srcOrd="1" destOrd="0" presId="urn:microsoft.com/office/officeart/2005/8/layout/orgChart1"/>
    <dgm:cxn modelId="{E045CC18-1805-504C-966E-A23BA517BE35}" type="presParOf" srcId="{F2119B87-8F1B-E641-93E8-EC020515E1B8}" destId="{8D959E95-2DFB-A941-806D-1AE3739F54B4}" srcOrd="2" destOrd="0" presId="urn:microsoft.com/office/officeart/2005/8/layout/orgChart1"/>
    <dgm:cxn modelId="{E9BD4EF0-763B-7C4B-B919-D42BBE8D745B}" type="presParOf" srcId="{8D959E95-2DFB-A941-806D-1AE3739F54B4}" destId="{6D25D6A1-AEA0-7741-AC7A-8BB3AB3EDFFB}" srcOrd="0" destOrd="0" presId="urn:microsoft.com/office/officeart/2005/8/layout/orgChart1"/>
    <dgm:cxn modelId="{7A5CCF27-B717-384E-8EF3-BA05E50CDEDC}" type="presParOf" srcId="{8D959E95-2DFB-A941-806D-1AE3739F54B4}" destId="{3984A1E8-8C80-7E4F-930E-13C4B416E13F}" srcOrd="1" destOrd="0" presId="urn:microsoft.com/office/officeart/2005/8/layout/orgChart1"/>
    <dgm:cxn modelId="{F2C1A27C-52AA-EC47-A105-571946FD4812}" type="presParOf" srcId="{3984A1E8-8C80-7E4F-930E-13C4B416E13F}" destId="{A3A0D5C1-4E8F-8349-AB24-F6B203094438}" srcOrd="0" destOrd="0" presId="urn:microsoft.com/office/officeart/2005/8/layout/orgChart1"/>
    <dgm:cxn modelId="{85B43128-B64A-C443-B4E9-3ED084CDC39B}" type="presParOf" srcId="{A3A0D5C1-4E8F-8349-AB24-F6B203094438}" destId="{F1D3DBFC-3423-9244-B2FF-C18F46EB0F38}" srcOrd="0" destOrd="0" presId="urn:microsoft.com/office/officeart/2005/8/layout/orgChart1"/>
    <dgm:cxn modelId="{BB0E0A93-6483-9F4A-A86F-D39A086A6441}" type="presParOf" srcId="{A3A0D5C1-4E8F-8349-AB24-F6B203094438}" destId="{23F1CD7D-5C82-E142-ABA2-BAF69E6BF670}" srcOrd="1" destOrd="0" presId="urn:microsoft.com/office/officeart/2005/8/layout/orgChart1"/>
    <dgm:cxn modelId="{D81AAEC7-1727-914D-B5FF-9B402A45698B}" type="presParOf" srcId="{3984A1E8-8C80-7E4F-930E-13C4B416E13F}" destId="{EC36DCC2-E327-494D-BC88-81AFCA8D3429}" srcOrd="1" destOrd="0" presId="urn:microsoft.com/office/officeart/2005/8/layout/orgChart1"/>
    <dgm:cxn modelId="{DA71CBC2-A29E-0D4E-ACC1-9AF640D7CAEB}" type="presParOf" srcId="{3984A1E8-8C80-7E4F-930E-13C4B416E13F}" destId="{04C21A30-1FB6-5049-92B2-5DD8104198A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C49D8E-9B52-E740-9FB6-4BACF7651FBA}"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0D9A5748-729D-F14C-8DA4-7EB87838C9F3}">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b="1" dirty="0"/>
            <a:t>Administrator for Professional Services</a:t>
          </a:r>
        </a:p>
      </dgm:t>
    </dgm:pt>
    <dgm:pt modelId="{11002197-3A77-444A-B662-A5C4F6D1A637}" type="parTrans" cxnId="{46534572-C25B-A84C-A2E7-78BB57B1381C}">
      <dgm:prSet/>
      <dgm:spPr/>
      <dgm:t>
        <a:bodyPr/>
        <a:lstStyle/>
        <a:p>
          <a:endParaRPr lang="en-US"/>
        </a:p>
      </dgm:t>
    </dgm:pt>
    <dgm:pt modelId="{8A5B3A49-C214-4349-977E-088C4E75C862}" type="sibTrans" cxnId="{46534572-C25B-A84C-A2E7-78BB57B1381C}">
      <dgm:prSet/>
      <dgm:spPr/>
      <dgm:t>
        <a:bodyPr/>
        <a:lstStyle/>
        <a:p>
          <a:endParaRPr lang="en-US"/>
        </a:p>
      </dgm:t>
    </dgm:pt>
    <dgm:pt modelId="{D99D03F7-5049-104A-B376-D8078E57CC96}">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b="1" dirty="0"/>
            <a:t>Director Nutrition and Food Services</a:t>
          </a:r>
        </a:p>
      </dgm:t>
    </dgm:pt>
    <dgm:pt modelId="{D2979C13-C034-0840-8AC2-2A72B81F406C}" type="parTrans" cxnId="{C68C2C2D-3C71-CE4D-8F5F-F23F04D88FB8}">
      <dgm:prSet/>
      <dgm:spPr/>
      <dgm:t>
        <a:bodyPr/>
        <a:lstStyle/>
        <a:p>
          <a:endParaRPr lang="en-US"/>
        </a:p>
      </dgm:t>
    </dgm:pt>
    <dgm:pt modelId="{BE567B54-7F21-4B44-8E83-108E6487F16D}" type="sibTrans" cxnId="{C68C2C2D-3C71-CE4D-8F5F-F23F04D88FB8}">
      <dgm:prSet/>
      <dgm:spPr/>
      <dgm:t>
        <a:bodyPr/>
        <a:lstStyle/>
        <a:p>
          <a:endParaRPr lang="en-US"/>
        </a:p>
      </dgm:t>
    </dgm:pt>
    <dgm:pt modelId="{DFFC8B48-D4D6-C747-9B1B-6AFC2BA686FE}">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b="1" dirty="0"/>
            <a:t>Director Clinical Nutrition</a:t>
          </a:r>
        </a:p>
      </dgm:t>
    </dgm:pt>
    <dgm:pt modelId="{D96AA827-7C25-EB42-BAD3-4D3B930A94F4}" type="parTrans" cxnId="{C1C8F0D1-90FF-154A-9AED-3554EC0DD54E}">
      <dgm:prSet/>
      <dgm:spPr/>
      <dgm:t>
        <a:bodyPr/>
        <a:lstStyle/>
        <a:p>
          <a:endParaRPr lang="en-US"/>
        </a:p>
      </dgm:t>
    </dgm:pt>
    <dgm:pt modelId="{1BC7D483-2458-8A43-8F55-DDA77837E2BB}" type="sibTrans" cxnId="{C1C8F0D1-90FF-154A-9AED-3554EC0DD54E}">
      <dgm:prSet/>
      <dgm:spPr/>
      <dgm:t>
        <a:bodyPr/>
        <a:lstStyle/>
        <a:p>
          <a:endParaRPr lang="en-US"/>
        </a:p>
      </dgm:t>
    </dgm:pt>
    <dgm:pt modelId="{F8E116EC-C8B2-E146-A049-1601E4CFEF93}">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dirty="0"/>
            <a:t>Clinical Dietitians Specialists</a:t>
          </a:r>
        </a:p>
      </dgm:t>
    </dgm:pt>
    <dgm:pt modelId="{F640CA83-E863-3041-A4FC-CA2AC2332E97}" type="parTrans" cxnId="{9849886B-C568-0041-B7D0-4AEB69BB9EF7}">
      <dgm:prSet/>
      <dgm:spPr/>
      <dgm:t>
        <a:bodyPr/>
        <a:lstStyle/>
        <a:p>
          <a:endParaRPr lang="en-US"/>
        </a:p>
      </dgm:t>
    </dgm:pt>
    <dgm:pt modelId="{5C911B6C-16FA-5740-B6E2-E6FE183908F7}" type="sibTrans" cxnId="{9849886B-C568-0041-B7D0-4AEB69BB9EF7}">
      <dgm:prSet/>
      <dgm:spPr/>
      <dgm:t>
        <a:bodyPr/>
        <a:lstStyle/>
        <a:p>
          <a:endParaRPr lang="en-US"/>
        </a:p>
      </dgm:t>
    </dgm:pt>
    <dgm:pt modelId="{EC219C23-EFF9-EF4A-B07D-2D5A17618DE4}">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dirty="0"/>
            <a:t>Dietetic Technicians</a:t>
          </a:r>
        </a:p>
      </dgm:t>
    </dgm:pt>
    <dgm:pt modelId="{8CD940EB-2FD8-D74F-A7C7-C18852490538}" type="parTrans" cxnId="{0CD9D2C8-ED12-BB4E-8B37-19FE7E0B5F1A}">
      <dgm:prSet/>
      <dgm:spPr/>
      <dgm:t>
        <a:bodyPr/>
        <a:lstStyle/>
        <a:p>
          <a:endParaRPr lang="en-US"/>
        </a:p>
      </dgm:t>
    </dgm:pt>
    <dgm:pt modelId="{A52C01DB-493D-2D46-9971-B4474D10FE4A}" type="sibTrans" cxnId="{0CD9D2C8-ED12-BB4E-8B37-19FE7E0B5F1A}">
      <dgm:prSet/>
      <dgm:spPr/>
      <dgm:t>
        <a:bodyPr/>
        <a:lstStyle/>
        <a:p>
          <a:endParaRPr lang="en-US"/>
        </a:p>
      </dgm:t>
    </dgm:pt>
    <dgm:pt modelId="{6D4A910F-9DF5-DC42-8411-E2653E0230CD}">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dirty="0"/>
            <a:t>Cafeteria/Catering RD</a:t>
          </a:r>
        </a:p>
      </dgm:t>
    </dgm:pt>
    <dgm:pt modelId="{6DCA432A-2408-EE4D-BDE1-BD4477222150}" type="parTrans" cxnId="{18F332EF-444E-F24E-BA10-221590A36E5A}">
      <dgm:prSet/>
      <dgm:spPr/>
      <dgm:t>
        <a:bodyPr/>
        <a:lstStyle/>
        <a:p>
          <a:endParaRPr lang="en-US"/>
        </a:p>
      </dgm:t>
    </dgm:pt>
    <dgm:pt modelId="{7E67A11E-F623-D64F-B220-A4D94DC99011}" type="sibTrans" cxnId="{18F332EF-444E-F24E-BA10-221590A36E5A}">
      <dgm:prSet/>
      <dgm:spPr/>
      <dgm:t>
        <a:bodyPr/>
        <a:lstStyle/>
        <a:p>
          <a:endParaRPr lang="en-US"/>
        </a:p>
      </dgm:t>
    </dgm:pt>
    <dgm:pt modelId="{7623E155-D8BA-FB40-AA40-9C4E76DBFE16}">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dirty="0" err="1"/>
            <a:t>Pt</a:t>
          </a:r>
          <a:r>
            <a:rPr lang="en-US" dirty="0"/>
            <a:t> Food Service RD</a:t>
          </a:r>
        </a:p>
      </dgm:t>
    </dgm:pt>
    <dgm:pt modelId="{E25A9400-406F-6D47-AD59-F7EEBB983159}" type="parTrans" cxnId="{738920CA-EC78-A34E-820B-11747D9EF7D2}">
      <dgm:prSet/>
      <dgm:spPr/>
      <dgm:t>
        <a:bodyPr/>
        <a:lstStyle/>
        <a:p>
          <a:endParaRPr lang="en-US"/>
        </a:p>
      </dgm:t>
    </dgm:pt>
    <dgm:pt modelId="{B94CD42B-9C99-A948-8DC3-CD80CDB517EC}" type="sibTrans" cxnId="{738920CA-EC78-A34E-820B-11747D9EF7D2}">
      <dgm:prSet/>
      <dgm:spPr/>
      <dgm:t>
        <a:bodyPr/>
        <a:lstStyle/>
        <a:p>
          <a:endParaRPr lang="en-US"/>
        </a:p>
      </dgm:t>
    </dgm:pt>
    <dgm:pt modelId="{FC0C36BB-2AA0-A84F-AC2D-83962E27F3F9}">
      <dgm:prSet phldrT="[Text]">
        <dgm:style>
          <a:lnRef idx="2">
            <a:schemeClr val="accent6"/>
          </a:lnRef>
          <a:fillRef idx="1">
            <a:schemeClr val="lt1"/>
          </a:fillRef>
          <a:effectRef idx="0">
            <a:schemeClr val="accent6"/>
          </a:effectRef>
          <a:fontRef idx="minor">
            <a:schemeClr val="dk1"/>
          </a:fontRef>
        </dgm:style>
      </dgm:prSet>
      <dgm:spPr>
        <a:solidFill>
          <a:srgbClr val="79463D">
            <a:alpha val="33000"/>
          </a:srgbClr>
        </a:solidFill>
      </dgm:spPr>
      <dgm:t>
        <a:bodyPr/>
        <a:lstStyle/>
        <a:p>
          <a:r>
            <a:rPr lang="en-US" dirty="0"/>
            <a:t>Dietetic Technicians</a:t>
          </a:r>
        </a:p>
      </dgm:t>
    </dgm:pt>
    <dgm:pt modelId="{D21F9663-3540-B542-91BE-851B145463D5}" type="parTrans" cxnId="{897A244B-C33A-1649-8A13-AA44938BA3BD}">
      <dgm:prSet/>
      <dgm:spPr/>
      <dgm:t>
        <a:bodyPr/>
        <a:lstStyle/>
        <a:p>
          <a:endParaRPr lang="en-US"/>
        </a:p>
      </dgm:t>
    </dgm:pt>
    <dgm:pt modelId="{46BC9615-EB28-864B-8786-3D9D45037034}" type="sibTrans" cxnId="{897A244B-C33A-1649-8A13-AA44938BA3BD}">
      <dgm:prSet/>
      <dgm:spPr/>
      <dgm:t>
        <a:bodyPr/>
        <a:lstStyle/>
        <a:p>
          <a:endParaRPr lang="en-US"/>
        </a:p>
      </dgm:t>
    </dgm:pt>
    <dgm:pt modelId="{57763DD3-9BA2-0D40-A5D9-315C4ACDAA5C}" type="pres">
      <dgm:prSet presAssocID="{44C49D8E-9B52-E740-9FB6-4BACF7651FBA}" presName="hierChild1" presStyleCnt="0">
        <dgm:presLayoutVars>
          <dgm:orgChart val="1"/>
          <dgm:chPref val="1"/>
          <dgm:dir/>
          <dgm:animOne val="branch"/>
          <dgm:animLvl val="lvl"/>
          <dgm:resizeHandles/>
        </dgm:presLayoutVars>
      </dgm:prSet>
      <dgm:spPr/>
    </dgm:pt>
    <dgm:pt modelId="{1AF8F722-60E6-F64B-A7A9-B94AAF9F0E84}" type="pres">
      <dgm:prSet presAssocID="{0D9A5748-729D-F14C-8DA4-7EB87838C9F3}" presName="hierRoot1" presStyleCnt="0">
        <dgm:presLayoutVars>
          <dgm:hierBranch val="init"/>
        </dgm:presLayoutVars>
      </dgm:prSet>
      <dgm:spPr/>
    </dgm:pt>
    <dgm:pt modelId="{E9103885-A86F-E94D-906D-E6EA191FF8CC}" type="pres">
      <dgm:prSet presAssocID="{0D9A5748-729D-F14C-8DA4-7EB87838C9F3}" presName="rootComposite1" presStyleCnt="0"/>
      <dgm:spPr/>
    </dgm:pt>
    <dgm:pt modelId="{617BD304-1178-9642-B3A4-1D27C8B34AE8}" type="pres">
      <dgm:prSet presAssocID="{0D9A5748-729D-F14C-8DA4-7EB87838C9F3}" presName="rootText1" presStyleLbl="node0" presStyleIdx="0" presStyleCnt="1">
        <dgm:presLayoutVars>
          <dgm:chPref val="3"/>
        </dgm:presLayoutVars>
      </dgm:prSet>
      <dgm:spPr/>
    </dgm:pt>
    <dgm:pt modelId="{D13B3E1A-DB6C-9E45-8C15-EFA5F6736F9C}" type="pres">
      <dgm:prSet presAssocID="{0D9A5748-729D-F14C-8DA4-7EB87838C9F3}" presName="rootConnector1" presStyleLbl="node1" presStyleIdx="0" presStyleCnt="0"/>
      <dgm:spPr/>
    </dgm:pt>
    <dgm:pt modelId="{5B4ECEA6-4C58-FC4D-A703-90128EE170AC}" type="pres">
      <dgm:prSet presAssocID="{0D9A5748-729D-F14C-8DA4-7EB87838C9F3}" presName="hierChild2" presStyleCnt="0"/>
      <dgm:spPr/>
    </dgm:pt>
    <dgm:pt modelId="{FCF51220-1894-BA46-A502-D8F7C3F6C4DC}" type="pres">
      <dgm:prSet presAssocID="{D2979C13-C034-0840-8AC2-2A72B81F406C}" presName="Name37" presStyleLbl="parChTrans1D2" presStyleIdx="0" presStyleCnt="2"/>
      <dgm:spPr/>
    </dgm:pt>
    <dgm:pt modelId="{657EC1F3-5A6F-F14E-8AB3-88FA5562FFF4}" type="pres">
      <dgm:prSet presAssocID="{D99D03F7-5049-104A-B376-D8078E57CC96}" presName="hierRoot2" presStyleCnt="0">
        <dgm:presLayoutVars>
          <dgm:hierBranch val="init"/>
        </dgm:presLayoutVars>
      </dgm:prSet>
      <dgm:spPr/>
    </dgm:pt>
    <dgm:pt modelId="{4E61FDC0-A331-9F41-B24E-37C496609079}" type="pres">
      <dgm:prSet presAssocID="{D99D03F7-5049-104A-B376-D8078E57CC96}" presName="rootComposite" presStyleCnt="0"/>
      <dgm:spPr/>
    </dgm:pt>
    <dgm:pt modelId="{87A71E34-ADFC-2B47-91B5-3058E52D1746}" type="pres">
      <dgm:prSet presAssocID="{D99D03F7-5049-104A-B376-D8078E57CC96}" presName="rootText" presStyleLbl="node2" presStyleIdx="0" presStyleCnt="2" custLinFactNeighborX="-38080">
        <dgm:presLayoutVars>
          <dgm:chPref val="3"/>
        </dgm:presLayoutVars>
      </dgm:prSet>
      <dgm:spPr/>
    </dgm:pt>
    <dgm:pt modelId="{94608A86-3F44-D549-93E1-48F49BE6F977}" type="pres">
      <dgm:prSet presAssocID="{D99D03F7-5049-104A-B376-D8078E57CC96}" presName="rootConnector" presStyleLbl="node2" presStyleIdx="0" presStyleCnt="2"/>
      <dgm:spPr/>
    </dgm:pt>
    <dgm:pt modelId="{BC4BBADB-007B-964F-8E76-AD2745599FB1}" type="pres">
      <dgm:prSet presAssocID="{D99D03F7-5049-104A-B376-D8078E57CC96}" presName="hierChild4" presStyleCnt="0"/>
      <dgm:spPr/>
    </dgm:pt>
    <dgm:pt modelId="{377028C2-606D-8A4C-9F6F-13E402CCDC21}" type="pres">
      <dgm:prSet presAssocID="{6DCA432A-2408-EE4D-BDE1-BD4477222150}" presName="Name37" presStyleLbl="parChTrans1D3" presStyleIdx="0" presStyleCnt="3"/>
      <dgm:spPr/>
    </dgm:pt>
    <dgm:pt modelId="{A2377794-161B-0840-BAEF-1EDBF5CEC718}" type="pres">
      <dgm:prSet presAssocID="{6D4A910F-9DF5-DC42-8411-E2653E0230CD}" presName="hierRoot2" presStyleCnt="0">
        <dgm:presLayoutVars>
          <dgm:hierBranch val="init"/>
        </dgm:presLayoutVars>
      </dgm:prSet>
      <dgm:spPr/>
    </dgm:pt>
    <dgm:pt modelId="{80C947A2-AA1A-484A-B494-27B5F2EDC395}" type="pres">
      <dgm:prSet presAssocID="{6D4A910F-9DF5-DC42-8411-E2653E0230CD}" presName="rootComposite" presStyleCnt="0"/>
      <dgm:spPr/>
    </dgm:pt>
    <dgm:pt modelId="{3898B000-23D2-5848-9AA1-9A65937E26D1}" type="pres">
      <dgm:prSet presAssocID="{6D4A910F-9DF5-DC42-8411-E2653E0230CD}" presName="rootText" presStyleLbl="node3" presStyleIdx="0" presStyleCnt="3" custLinFactNeighborX="-37554">
        <dgm:presLayoutVars>
          <dgm:chPref val="3"/>
        </dgm:presLayoutVars>
      </dgm:prSet>
      <dgm:spPr/>
    </dgm:pt>
    <dgm:pt modelId="{5BCA4BB0-CEF6-624B-80BE-CBA86EE5ABCB}" type="pres">
      <dgm:prSet presAssocID="{6D4A910F-9DF5-DC42-8411-E2653E0230CD}" presName="rootConnector" presStyleLbl="node3" presStyleIdx="0" presStyleCnt="3"/>
      <dgm:spPr/>
    </dgm:pt>
    <dgm:pt modelId="{7D9B6FC2-2E1A-C547-9D7E-3026E71A4BFE}" type="pres">
      <dgm:prSet presAssocID="{6D4A910F-9DF5-DC42-8411-E2653E0230CD}" presName="hierChild4" presStyleCnt="0"/>
      <dgm:spPr/>
    </dgm:pt>
    <dgm:pt modelId="{6AF53180-B5EC-9748-A168-41A8C4C6B8F8}" type="pres">
      <dgm:prSet presAssocID="{6D4A910F-9DF5-DC42-8411-E2653E0230CD}" presName="hierChild5" presStyleCnt="0"/>
      <dgm:spPr/>
    </dgm:pt>
    <dgm:pt modelId="{A3F3FF5E-57CC-3A43-A59D-27373C0AD60D}" type="pres">
      <dgm:prSet presAssocID="{E25A9400-406F-6D47-AD59-F7EEBB983159}" presName="Name37" presStyleLbl="parChTrans1D3" presStyleIdx="1" presStyleCnt="3"/>
      <dgm:spPr/>
    </dgm:pt>
    <dgm:pt modelId="{8AE18D15-9B8A-E348-8C4D-4A90949E56B9}" type="pres">
      <dgm:prSet presAssocID="{7623E155-D8BA-FB40-AA40-9C4E76DBFE16}" presName="hierRoot2" presStyleCnt="0">
        <dgm:presLayoutVars>
          <dgm:hierBranch val="init"/>
        </dgm:presLayoutVars>
      </dgm:prSet>
      <dgm:spPr/>
    </dgm:pt>
    <dgm:pt modelId="{3A905C87-5E3E-4A40-B301-558F083ECF57}" type="pres">
      <dgm:prSet presAssocID="{7623E155-D8BA-FB40-AA40-9C4E76DBFE16}" presName="rootComposite" presStyleCnt="0"/>
      <dgm:spPr/>
    </dgm:pt>
    <dgm:pt modelId="{BC1EB56E-F3C8-7A43-A956-C7B0C53959EF}" type="pres">
      <dgm:prSet presAssocID="{7623E155-D8BA-FB40-AA40-9C4E76DBFE16}" presName="rootText" presStyleLbl="node3" presStyleIdx="1" presStyleCnt="3" custLinFactNeighborX="-38080">
        <dgm:presLayoutVars>
          <dgm:chPref val="3"/>
        </dgm:presLayoutVars>
      </dgm:prSet>
      <dgm:spPr/>
    </dgm:pt>
    <dgm:pt modelId="{13C908CC-F89D-F14B-880A-36D5F25B06F3}" type="pres">
      <dgm:prSet presAssocID="{7623E155-D8BA-FB40-AA40-9C4E76DBFE16}" presName="rootConnector" presStyleLbl="node3" presStyleIdx="1" presStyleCnt="3"/>
      <dgm:spPr/>
    </dgm:pt>
    <dgm:pt modelId="{8A3B7A34-3090-5E4B-B1C4-ED85835F08A7}" type="pres">
      <dgm:prSet presAssocID="{7623E155-D8BA-FB40-AA40-9C4E76DBFE16}" presName="hierChild4" presStyleCnt="0"/>
      <dgm:spPr/>
    </dgm:pt>
    <dgm:pt modelId="{E15DC6A7-0F46-BF48-9708-80BC6408BFBE}" type="pres">
      <dgm:prSet presAssocID="{D21F9663-3540-B542-91BE-851B145463D5}" presName="Name37" presStyleLbl="parChTrans1D4" presStyleIdx="0" presStyleCnt="2"/>
      <dgm:spPr/>
    </dgm:pt>
    <dgm:pt modelId="{A9C79D69-E876-FE41-8C17-79C84AEB2C0A}" type="pres">
      <dgm:prSet presAssocID="{FC0C36BB-2AA0-A84F-AC2D-83962E27F3F9}" presName="hierRoot2" presStyleCnt="0">
        <dgm:presLayoutVars>
          <dgm:hierBranch val="init"/>
        </dgm:presLayoutVars>
      </dgm:prSet>
      <dgm:spPr/>
    </dgm:pt>
    <dgm:pt modelId="{B8BEC10E-CC0B-7047-AFCB-BF8CA223C0F0}" type="pres">
      <dgm:prSet presAssocID="{FC0C36BB-2AA0-A84F-AC2D-83962E27F3F9}" presName="rootComposite" presStyleCnt="0"/>
      <dgm:spPr/>
    </dgm:pt>
    <dgm:pt modelId="{36A1D0FF-00AC-7E4F-AFB4-B2C864D9662F}" type="pres">
      <dgm:prSet presAssocID="{FC0C36BB-2AA0-A84F-AC2D-83962E27F3F9}" presName="rootText" presStyleLbl="node4" presStyleIdx="0" presStyleCnt="2" custLinFactNeighborX="-38080">
        <dgm:presLayoutVars>
          <dgm:chPref val="3"/>
        </dgm:presLayoutVars>
      </dgm:prSet>
      <dgm:spPr/>
    </dgm:pt>
    <dgm:pt modelId="{BB7C17CA-A558-7C4D-8051-8C89A12C1514}" type="pres">
      <dgm:prSet presAssocID="{FC0C36BB-2AA0-A84F-AC2D-83962E27F3F9}" presName="rootConnector" presStyleLbl="node4" presStyleIdx="0" presStyleCnt="2"/>
      <dgm:spPr/>
    </dgm:pt>
    <dgm:pt modelId="{E42B4579-1E3D-2B4E-872E-C65B5146495C}" type="pres">
      <dgm:prSet presAssocID="{FC0C36BB-2AA0-A84F-AC2D-83962E27F3F9}" presName="hierChild4" presStyleCnt="0"/>
      <dgm:spPr/>
    </dgm:pt>
    <dgm:pt modelId="{4FE9730A-0443-CE40-B381-554417441FAD}" type="pres">
      <dgm:prSet presAssocID="{FC0C36BB-2AA0-A84F-AC2D-83962E27F3F9}" presName="hierChild5" presStyleCnt="0"/>
      <dgm:spPr/>
    </dgm:pt>
    <dgm:pt modelId="{CF74017D-6F01-4A41-A747-20C596D140DE}" type="pres">
      <dgm:prSet presAssocID="{7623E155-D8BA-FB40-AA40-9C4E76DBFE16}" presName="hierChild5" presStyleCnt="0"/>
      <dgm:spPr/>
    </dgm:pt>
    <dgm:pt modelId="{AB337DEB-879A-3540-A4A0-FA431B98EAE5}" type="pres">
      <dgm:prSet presAssocID="{D99D03F7-5049-104A-B376-D8078E57CC96}" presName="hierChild5" presStyleCnt="0"/>
      <dgm:spPr/>
    </dgm:pt>
    <dgm:pt modelId="{83EF183D-8991-2F4A-B063-53777D94C908}" type="pres">
      <dgm:prSet presAssocID="{D96AA827-7C25-EB42-BAD3-4D3B930A94F4}" presName="Name37" presStyleLbl="parChTrans1D2" presStyleIdx="1" presStyleCnt="2"/>
      <dgm:spPr/>
    </dgm:pt>
    <dgm:pt modelId="{D465BD95-D42A-DD47-8C10-2C3F50E6C56C}" type="pres">
      <dgm:prSet presAssocID="{DFFC8B48-D4D6-C747-9B1B-6AFC2BA686FE}" presName="hierRoot2" presStyleCnt="0">
        <dgm:presLayoutVars>
          <dgm:hierBranch val="init"/>
        </dgm:presLayoutVars>
      </dgm:prSet>
      <dgm:spPr/>
    </dgm:pt>
    <dgm:pt modelId="{942FCB73-E9E5-944C-A506-2AA0FBF658FA}" type="pres">
      <dgm:prSet presAssocID="{DFFC8B48-D4D6-C747-9B1B-6AFC2BA686FE}" presName="rootComposite" presStyleCnt="0"/>
      <dgm:spPr/>
    </dgm:pt>
    <dgm:pt modelId="{E6EE4654-4A2A-CA49-80D9-D84776F3BD4C}" type="pres">
      <dgm:prSet presAssocID="{DFFC8B48-D4D6-C747-9B1B-6AFC2BA686FE}" presName="rootText" presStyleLbl="node2" presStyleIdx="1" presStyleCnt="2" custLinFactNeighborX="34272">
        <dgm:presLayoutVars>
          <dgm:chPref val="3"/>
        </dgm:presLayoutVars>
      </dgm:prSet>
      <dgm:spPr/>
    </dgm:pt>
    <dgm:pt modelId="{0DA8C14F-EF64-2D4D-A615-607D206CF259}" type="pres">
      <dgm:prSet presAssocID="{DFFC8B48-D4D6-C747-9B1B-6AFC2BA686FE}" presName="rootConnector" presStyleLbl="node2" presStyleIdx="1" presStyleCnt="2"/>
      <dgm:spPr/>
    </dgm:pt>
    <dgm:pt modelId="{8C2672B2-17D4-5442-A77E-2A1056158E9B}" type="pres">
      <dgm:prSet presAssocID="{DFFC8B48-D4D6-C747-9B1B-6AFC2BA686FE}" presName="hierChild4" presStyleCnt="0"/>
      <dgm:spPr/>
    </dgm:pt>
    <dgm:pt modelId="{A3B69150-E4B2-2E45-ACBE-47DE798B1F50}" type="pres">
      <dgm:prSet presAssocID="{F640CA83-E863-3041-A4FC-CA2AC2332E97}" presName="Name37" presStyleLbl="parChTrans1D3" presStyleIdx="2" presStyleCnt="3"/>
      <dgm:spPr/>
    </dgm:pt>
    <dgm:pt modelId="{0E212B01-352E-3340-BD77-BC29DB943CA3}" type="pres">
      <dgm:prSet presAssocID="{F8E116EC-C8B2-E146-A049-1601E4CFEF93}" presName="hierRoot2" presStyleCnt="0">
        <dgm:presLayoutVars>
          <dgm:hierBranch val="init"/>
        </dgm:presLayoutVars>
      </dgm:prSet>
      <dgm:spPr/>
    </dgm:pt>
    <dgm:pt modelId="{DD65955F-8AEB-834E-96A6-F33FF32F4049}" type="pres">
      <dgm:prSet presAssocID="{F8E116EC-C8B2-E146-A049-1601E4CFEF93}" presName="rootComposite" presStyleCnt="0"/>
      <dgm:spPr/>
    </dgm:pt>
    <dgm:pt modelId="{76A28031-DA69-5D45-AB0D-11EFD57D325B}" type="pres">
      <dgm:prSet presAssocID="{F8E116EC-C8B2-E146-A049-1601E4CFEF93}" presName="rootText" presStyleLbl="node3" presStyleIdx="2" presStyleCnt="3" custLinFactNeighborX="34272">
        <dgm:presLayoutVars>
          <dgm:chPref val="3"/>
        </dgm:presLayoutVars>
      </dgm:prSet>
      <dgm:spPr/>
    </dgm:pt>
    <dgm:pt modelId="{DFB9A7D1-E258-6B4B-84B6-AAFAE03F2EA0}" type="pres">
      <dgm:prSet presAssocID="{F8E116EC-C8B2-E146-A049-1601E4CFEF93}" presName="rootConnector" presStyleLbl="node3" presStyleIdx="2" presStyleCnt="3"/>
      <dgm:spPr/>
    </dgm:pt>
    <dgm:pt modelId="{5C5EB58A-3C0B-6A43-9D62-B87A45840B54}" type="pres">
      <dgm:prSet presAssocID="{F8E116EC-C8B2-E146-A049-1601E4CFEF93}" presName="hierChild4" presStyleCnt="0"/>
      <dgm:spPr/>
    </dgm:pt>
    <dgm:pt modelId="{5DA398FC-AB72-C84D-B0E4-59B736C0AC0B}" type="pres">
      <dgm:prSet presAssocID="{8CD940EB-2FD8-D74F-A7C7-C18852490538}" presName="Name37" presStyleLbl="parChTrans1D4" presStyleIdx="1" presStyleCnt="2"/>
      <dgm:spPr/>
    </dgm:pt>
    <dgm:pt modelId="{EBAA55C9-DD8C-3C4D-8AD9-A60630266E38}" type="pres">
      <dgm:prSet presAssocID="{EC219C23-EFF9-EF4A-B07D-2D5A17618DE4}" presName="hierRoot2" presStyleCnt="0">
        <dgm:presLayoutVars>
          <dgm:hierBranch val="init"/>
        </dgm:presLayoutVars>
      </dgm:prSet>
      <dgm:spPr/>
    </dgm:pt>
    <dgm:pt modelId="{C499416A-9A47-7748-9A79-9EFF7C3D26BD}" type="pres">
      <dgm:prSet presAssocID="{EC219C23-EFF9-EF4A-B07D-2D5A17618DE4}" presName="rootComposite" presStyleCnt="0"/>
      <dgm:spPr/>
    </dgm:pt>
    <dgm:pt modelId="{E5BABF1F-D3CA-6A41-82AD-675040D9FCDB}" type="pres">
      <dgm:prSet presAssocID="{EC219C23-EFF9-EF4A-B07D-2D5A17618DE4}" presName="rootText" presStyleLbl="node4" presStyleIdx="1" presStyleCnt="2" custLinFactNeighborX="34272">
        <dgm:presLayoutVars>
          <dgm:chPref val="3"/>
        </dgm:presLayoutVars>
      </dgm:prSet>
      <dgm:spPr/>
    </dgm:pt>
    <dgm:pt modelId="{14DB4053-802D-8B49-9148-A36D752A905B}" type="pres">
      <dgm:prSet presAssocID="{EC219C23-EFF9-EF4A-B07D-2D5A17618DE4}" presName="rootConnector" presStyleLbl="node4" presStyleIdx="1" presStyleCnt="2"/>
      <dgm:spPr/>
    </dgm:pt>
    <dgm:pt modelId="{F2E0FB0E-26C3-734C-B895-88E9DC7B19D2}" type="pres">
      <dgm:prSet presAssocID="{EC219C23-EFF9-EF4A-B07D-2D5A17618DE4}" presName="hierChild4" presStyleCnt="0"/>
      <dgm:spPr/>
    </dgm:pt>
    <dgm:pt modelId="{623C6673-2700-7744-9D25-2E96B2A35050}" type="pres">
      <dgm:prSet presAssocID="{EC219C23-EFF9-EF4A-B07D-2D5A17618DE4}" presName="hierChild5" presStyleCnt="0"/>
      <dgm:spPr/>
    </dgm:pt>
    <dgm:pt modelId="{A578A64B-F240-BF47-8A78-7B85078E7E3A}" type="pres">
      <dgm:prSet presAssocID="{F8E116EC-C8B2-E146-A049-1601E4CFEF93}" presName="hierChild5" presStyleCnt="0"/>
      <dgm:spPr/>
    </dgm:pt>
    <dgm:pt modelId="{46070E2C-626F-3C47-867E-AC6B5636BB4F}" type="pres">
      <dgm:prSet presAssocID="{DFFC8B48-D4D6-C747-9B1B-6AFC2BA686FE}" presName="hierChild5" presStyleCnt="0"/>
      <dgm:spPr/>
    </dgm:pt>
    <dgm:pt modelId="{4860C7A7-2342-A14E-8F9F-34519C3B191D}" type="pres">
      <dgm:prSet presAssocID="{0D9A5748-729D-F14C-8DA4-7EB87838C9F3}" presName="hierChild3" presStyleCnt="0"/>
      <dgm:spPr/>
    </dgm:pt>
  </dgm:ptLst>
  <dgm:cxnLst>
    <dgm:cxn modelId="{9849886B-C568-0041-B7D0-4AEB69BB9EF7}" srcId="{DFFC8B48-D4D6-C747-9B1B-6AFC2BA686FE}" destId="{F8E116EC-C8B2-E146-A049-1601E4CFEF93}" srcOrd="0" destOrd="0" parTransId="{F640CA83-E863-3041-A4FC-CA2AC2332E97}" sibTransId="{5C911B6C-16FA-5740-B6E2-E6FE183908F7}"/>
    <dgm:cxn modelId="{46534572-C25B-A84C-A2E7-78BB57B1381C}" srcId="{44C49D8E-9B52-E740-9FB6-4BACF7651FBA}" destId="{0D9A5748-729D-F14C-8DA4-7EB87838C9F3}" srcOrd="0" destOrd="0" parTransId="{11002197-3A77-444A-B662-A5C4F6D1A637}" sibTransId="{8A5B3A49-C214-4349-977E-088C4E75C862}"/>
    <dgm:cxn modelId="{0CD9D2C8-ED12-BB4E-8B37-19FE7E0B5F1A}" srcId="{F8E116EC-C8B2-E146-A049-1601E4CFEF93}" destId="{EC219C23-EFF9-EF4A-B07D-2D5A17618DE4}" srcOrd="0" destOrd="0" parTransId="{8CD940EB-2FD8-D74F-A7C7-C18852490538}" sibTransId="{A52C01DB-493D-2D46-9971-B4474D10FE4A}"/>
    <dgm:cxn modelId="{70C7E0B9-1CD1-ED47-9097-187F7B0EA617}" type="presOf" srcId="{D96AA827-7C25-EB42-BAD3-4D3B930A94F4}" destId="{83EF183D-8991-2F4A-B063-53777D94C908}" srcOrd="0" destOrd="0" presId="urn:microsoft.com/office/officeart/2005/8/layout/orgChart1"/>
    <dgm:cxn modelId="{1D2FB379-A558-A44F-9FD4-E43F5531D582}" type="presOf" srcId="{EC219C23-EFF9-EF4A-B07D-2D5A17618DE4}" destId="{14DB4053-802D-8B49-9148-A36D752A905B}" srcOrd="1" destOrd="0" presId="urn:microsoft.com/office/officeart/2005/8/layout/orgChart1"/>
    <dgm:cxn modelId="{C72DB900-14B4-4A43-A3AB-BBE868ED1D7D}" type="presOf" srcId="{6D4A910F-9DF5-DC42-8411-E2653E0230CD}" destId="{5BCA4BB0-CEF6-624B-80BE-CBA86EE5ABCB}" srcOrd="1" destOrd="0" presId="urn:microsoft.com/office/officeart/2005/8/layout/orgChart1"/>
    <dgm:cxn modelId="{AA3A241F-9C7C-D045-A046-3DF5B6BB4A08}" type="presOf" srcId="{F8E116EC-C8B2-E146-A049-1601E4CFEF93}" destId="{DFB9A7D1-E258-6B4B-84B6-AAFAE03F2EA0}" srcOrd="1" destOrd="0" presId="urn:microsoft.com/office/officeart/2005/8/layout/orgChart1"/>
    <dgm:cxn modelId="{531A1950-1257-4640-8628-120760067552}" type="presOf" srcId="{DFFC8B48-D4D6-C747-9B1B-6AFC2BA686FE}" destId="{0DA8C14F-EF64-2D4D-A615-607D206CF259}" srcOrd="1" destOrd="0" presId="urn:microsoft.com/office/officeart/2005/8/layout/orgChart1"/>
    <dgm:cxn modelId="{6EA5077A-9D13-2945-BC1B-CDDA839E1378}" type="presOf" srcId="{0D9A5748-729D-F14C-8DA4-7EB87838C9F3}" destId="{D13B3E1A-DB6C-9E45-8C15-EFA5F6736F9C}" srcOrd="1" destOrd="0" presId="urn:microsoft.com/office/officeart/2005/8/layout/orgChart1"/>
    <dgm:cxn modelId="{18F332EF-444E-F24E-BA10-221590A36E5A}" srcId="{D99D03F7-5049-104A-B376-D8078E57CC96}" destId="{6D4A910F-9DF5-DC42-8411-E2653E0230CD}" srcOrd="0" destOrd="0" parTransId="{6DCA432A-2408-EE4D-BDE1-BD4477222150}" sibTransId="{7E67A11E-F623-D64F-B220-A4D94DC99011}"/>
    <dgm:cxn modelId="{738920CA-EC78-A34E-820B-11747D9EF7D2}" srcId="{D99D03F7-5049-104A-B376-D8078E57CC96}" destId="{7623E155-D8BA-FB40-AA40-9C4E76DBFE16}" srcOrd="1" destOrd="0" parTransId="{E25A9400-406F-6D47-AD59-F7EEBB983159}" sibTransId="{B94CD42B-9C99-A948-8DC3-CD80CDB517EC}"/>
    <dgm:cxn modelId="{C63788A0-498C-EF48-8822-7B4227ACAFC5}" type="presOf" srcId="{6DCA432A-2408-EE4D-BDE1-BD4477222150}" destId="{377028C2-606D-8A4C-9F6F-13E402CCDC21}" srcOrd="0" destOrd="0" presId="urn:microsoft.com/office/officeart/2005/8/layout/orgChart1"/>
    <dgm:cxn modelId="{066925BA-F96B-DA45-8AA8-05FAFEF19AF8}" type="presOf" srcId="{6D4A910F-9DF5-DC42-8411-E2653E0230CD}" destId="{3898B000-23D2-5848-9AA1-9A65937E26D1}" srcOrd="0" destOrd="0" presId="urn:microsoft.com/office/officeart/2005/8/layout/orgChart1"/>
    <dgm:cxn modelId="{897A244B-C33A-1649-8A13-AA44938BA3BD}" srcId="{7623E155-D8BA-FB40-AA40-9C4E76DBFE16}" destId="{FC0C36BB-2AA0-A84F-AC2D-83962E27F3F9}" srcOrd="0" destOrd="0" parTransId="{D21F9663-3540-B542-91BE-851B145463D5}" sibTransId="{46BC9615-EB28-864B-8786-3D9D45037034}"/>
    <dgm:cxn modelId="{BF61CCAF-A26E-7A43-A67A-146610E5035B}" type="presOf" srcId="{D21F9663-3540-B542-91BE-851B145463D5}" destId="{E15DC6A7-0F46-BF48-9708-80BC6408BFBE}" srcOrd="0" destOrd="0" presId="urn:microsoft.com/office/officeart/2005/8/layout/orgChart1"/>
    <dgm:cxn modelId="{64A38185-C520-4745-BACE-9561E92E6B24}" type="presOf" srcId="{44C49D8E-9B52-E740-9FB6-4BACF7651FBA}" destId="{57763DD3-9BA2-0D40-A5D9-315C4ACDAA5C}" srcOrd="0" destOrd="0" presId="urn:microsoft.com/office/officeart/2005/8/layout/orgChart1"/>
    <dgm:cxn modelId="{5A3FB03E-025E-614A-8151-8F2B1CE44684}" type="presOf" srcId="{DFFC8B48-D4D6-C747-9B1B-6AFC2BA686FE}" destId="{E6EE4654-4A2A-CA49-80D9-D84776F3BD4C}" srcOrd="0" destOrd="0" presId="urn:microsoft.com/office/officeart/2005/8/layout/orgChart1"/>
    <dgm:cxn modelId="{0741D8D8-6781-424E-8864-0FCCA1258EBA}" type="presOf" srcId="{8CD940EB-2FD8-D74F-A7C7-C18852490538}" destId="{5DA398FC-AB72-C84D-B0E4-59B736C0AC0B}" srcOrd="0" destOrd="0" presId="urn:microsoft.com/office/officeart/2005/8/layout/orgChart1"/>
    <dgm:cxn modelId="{C1C8F0D1-90FF-154A-9AED-3554EC0DD54E}" srcId="{0D9A5748-729D-F14C-8DA4-7EB87838C9F3}" destId="{DFFC8B48-D4D6-C747-9B1B-6AFC2BA686FE}" srcOrd="1" destOrd="0" parTransId="{D96AA827-7C25-EB42-BAD3-4D3B930A94F4}" sibTransId="{1BC7D483-2458-8A43-8F55-DDA77837E2BB}"/>
    <dgm:cxn modelId="{090DCFB6-F08E-6946-9337-66ECABC635C9}" type="presOf" srcId="{7623E155-D8BA-FB40-AA40-9C4E76DBFE16}" destId="{13C908CC-F89D-F14B-880A-36D5F25B06F3}" srcOrd="1" destOrd="0" presId="urn:microsoft.com/office/officeart/2005/8/layout/orgChart1"/>
    <dgm:cxn modelId="{31F3D06F-C032-534B-B2C1-EFC9646AA88D}" type="presOf" srcId="{7623E155-D8BA-FB40-AA40-9C4E76DBFE16}" destId="{BC1EB56E-F3C8-7A43-A956-C7B0C53959EF}" srcOrd="0" destOrd="0" presId="urn:microsoft.com/office/officeart/2005/8/layout/orgChart1"/>
    <dgm:cxn modelId="{F261A9F1-B7FB-AB4A-937D-C1703C7198A3}" type="presOf" srcId="{F8E116EC-C8B2-E146-A049-1601E4CFEF93}" destId="{76A28031-DA69-5D45-AB0D-11EFD57D325B}" srcOrd="0" destOrd="0" presId="urn:microsoft.com/office/officeart/2005/8/layout/orgChart1"/>
    <dgm:cxn modelId="{36B5CAC0-4903-C942-BC3A-A9C81EA06E5E}" type="presOf" srcId="{FC0C36BB-2AA0-A84F-AC2D-83962E27F3F9}" destId="{BB7C17CA-A558-7C4D-8051-8C89A12C1514}" srcOrd="1" destOrd="0" presId="urn:microsoft.com/office/officeart/2005/8/layout/orgChart1"/>
    <dgm:cxn modelId="{4B4F2F3F-42E5-DD40-806E-F73CF5A6E335}" type="presOf" srcId="{D99D03F7-5049-104A-B376-D8078E57CC96}" destId="{94608A86-3F44-D549-93E1-48F49BE6F977}" srcOrd="1" destOrd="0" presId="urn:microsoft.com/office/officeart/2005/8/layout/orgChart1"/>
    <dgm:cxn modelId="{DF01EF01-2525-F944-9F3E-0DF80F666C61}" type="presOf" srcId="{FC0C36BB-2AA0-A84F-AC2D-83962E27F3F9}" destId="{36A1D0FF-00AC-7E4F-AFB4-B2C864D9662F}" srcOrd="0" destOrd="0" presId="urn:microsoft.com/office/officeart/2005/8/layout/orgChart1"/>
    <dgm:cxn modelId="{983439C6-9CEB-5340-98BF-707E79DF14BC}" type="presOf" srcId="{E25A9400-406F-6D47-AD59-F7EEBB983159}" destId="{A3F3FF5E-57CC-3A43-A59D-27373C0AD60D}" srcOrd="0" destOrd="0" presId="urn:microsoft.com/office/officeart/2005/8/layout/orgChart1"/>
    <dgm:cxn modelId="{4DF008D8-FA28-3B4F-9313-0797E0035D8D}" type="presOf" srcId="{D2979C13-C034-0840-8AC2-2A72B81F406C}" destId="{FCF51220-1894-BA46-A502-D8F7C3F6C4DC}" srcOrd="0" destOrd="0" presId="urn:microsoft.com/office/officeart/2005/8/layout/orgChart1"/>
    <dgm:cxn modelId="{C68C2C2D-3C71-CE4D-8F5F-F23F04D88FB8}" srcId="{0D9A5748-729D-F14C-8DA4-7EB87838C9F3}" destId="{D99D03F7-5049-104A-B376-D8078E57CC96}" srcOrd="0" destOrd="0" parTransId="{D2979C13-C034-0840-8AC2-2A72B81F406C}" sibTransId="{BE567B54-7F21-4B44-8E83-108E6487F16D}"/>
    <dgm:cxn modelId="{D8AECDDF-07F5-D543-8190-E4B329E2F819}" type="presOf" srcId="{0D9A5748-729D-F14C-8DA4-7EB87838C9F3}" destId="{617BD304-1178-9642-B3A4-1D27C8B34AE8}" srcOrd="0" destOrd="0" presId="urn:microsoft.com/office/officeart/2005/8/layout/orgChart1"/>
    <dgm:cxn modelId="{A70D4996-3841-7740-BA0C-7BB422A2D8EB}" type="presOf" srcId="{D99D03F7-5049-104A-B376-D8078E57CC96}" destId="{87A71E34-ADFC-2B47-91B5-3058E52D1746}" srcOrd="0" destOrd="0" presId="urn:microsoft.com/office/officeart/2005/8/layout/orgChart1"/>
    <dgm:cxn modelId="{DB627AB0-1BEB-BD4E-B3EF-0EDA60066C57}" type="presOf" srcId="{F640CA83-E863-3041-A4FC-CA2AC2332E97}" destId="{A3B69150-E4B2-2E45-ACBE-47DE798B1F50}" srcOrd="0" destOrd="0" presId="urn:microsoft.com/office/officeart/2005/8/layout/orgChart1"/>
    <dgm:cxn modelId="{D5044DCE-EED5-664D-A114-B7D715A5E124}" type="presOf" srcId="{EC219C23-EFF9-EF4A-B07D-2D5A17618DE4}" destId="{E5BABF1F-D3CA-6A41-82AD-675040D9FCDB}" srcOrd="0" destOrd="0" presId="urn:microsoft.com/office/officeart/2005/8/layout/orgChart1"/>
    <dgm:cxn modelId="{01470BF9-E8A1-9E49-89DA-009617787F9D}" type="presParOf" srcId="{57763DD3-9BA2-0D40-A5D9-315C4ACDAA5C}" destId="{1AF8F722-60E6-F64B-A7A9-B94AAF9F0E84}" srcOrd="0" destOrd="0" presId="urn:microsoft.com/office/officeart/2005/8/layout/orgChart1"/>
    <dgm:cxn modelId="{40F8E07C-52D6-4642-A434-6328FFCDCB99}" type="presParOf" srcId="{1AF8F722-60E6-F64B-A7A9-B94AAF9F0E84}" destId="{E9103885-A86F-E94D-906D-E6EA191FF8CC}" srcOrd="0" destOrd="0" presId="urn:microsoft.com/office/officeart/2005/8/layout/orgChart1"/>
    <dgm:cxn modelId="{B49B5FC6-50EB-7E4F-9631-A38FB1175BEC}" type="presParOf" srcId="{E9103885-A86F-E94D-906D-E6EA191FF8CC}" destId="{617BD304-1178-9642-B3A4-1D27C8B34AE8}" srcOrd="0" destOrd="0" presId="urn:microsoft.com/office/officeart/2005/8/layout/orgChart1"/>
    <dgm:cxn modelId="{F59175E9-10C9-7345-B568-8F9FA75FDB25}" type="presParOf" srcId="{E9103885-A86F-E94D-906D-E6EA191FF8CC}" destId="{D13B3E1A-DB6C-9E45-8C15-EFA5F6736F9C}" srcOrd="1" destOrd="0" presId="urn:microsoft.com/office/officeart/2005/8/layout/orgChart1"/>
    <dgm:cxn modelId="{6AC3BADE-63EE-D045-8C14-08AFA45BEE42}" type="presParOf" srcId="{1AF8F722-60E6-F64B-A7A9-B94AAF9F0E84}" destId="{5B4ECEA6-4C58-FC4D-A703-90128EE170AC}" srcOrd="1" destOrd="0" presId="urn:microsoft.com/office/officeart/2005/8/layout/orgChart1"/>
    <dgm:cxn modelId="{AAF510C8-6FC0-8B4F-9796-325EEF8FBE74}" type="presParOf" srcId="{5B4ECEA6-4C58-FC4D-A703-90128EE170AC}" destId="{FCF51220-1894-BA46-A502-D8F7C3F6C4DC}" srcOrd="0" destOrd="0" presId="urn:microsoft.com/office/officeart/2005/8/layout/orgChart1"/>
    <dgm:cxn modelId="{1494CB0F-396D-5940-8F08-FD388F92050E}" type="presParOf" srcId="{5B4ECEA6-4C58-FC4D-A703-90128EE170AC}" destId="{657EC1F3-5A6F-F14E-8AB3-88FA5562FFF4}" srcOrd="1" destOrd="0" presId="urn:microsoft.com/office/officeart/2005/8/layout/orgChart1"/>
    <dgm:cxn modelId="{65E4662A-7046-F148-BA07-BE56772958D0}" type="presParOf" srcId="{657EC1F3-5A6F-F14E-8AB3-88FA5562FFF4}" destId="{4E61FDC0-A331-9F41-B24E-37C496609079}" srcOrd="0" destOrd="0" presId="urn:microsoft.com/office/officeart/2005/8/layout/orgChart1"/>
    <dgm:cxn modelId="{37F66EF8-9576-1549-B579-4E586271FD47}" type="presParOf" srcId="{4E61FDC0-A331-9F41-B24E-37C496609079}" destId="{87A71E34-ADFC-2B47-91B5-3058E52D1746}" srcOrd="0" destOrd="0" presId="urn:microsoft.com/office/officeart/2005/8/layout/orgChart1"/>
    <dgm:cxn modelId="{8492D8FB-C647-A445-8F3E-C46EAA4ABE52}" type="presParOf" srcId="{4E61FDC0-A331-9F41-B24E-37C496609079}" destId="{94608A86-3F44-D549-93E1-48F49BE6F977}" srcOrd="1" destOrd="0" presId="urn:microsoft.com/office/officeart/2005/8/layout/orgChart1"/>
    <dgm:cxn modelId="{C83DE9B1-60E1-CD48-8679-AE7F3A475065}" type="presParOf" srcId="{657EC1F3-5A6F-F14E-8AB3-88FA5562FFF4}" destId="{BC4BBADB-007B-964F-8E76-AD2745599FB1}" srcOrd="1" destOrd="0" presId="urn:microsoft.com/office/officeart/2005/8/layout/orgChart1"/>
    <dgm:cxn modelId="{11A9AFB7-43BA-4C4A-99D7-6E667091B184}" type="presParOf" srcId="{BC4BBADB-007B-964F-8E76-AD2745599FB1}" destId="{377028C2-606D-8A4C-9F6F-13E402CCDC21}" srcOrd="0" destOrd="0" presId="urn:microsoft.com/office/officeart/2005/8/layout/orgChart1"/>
    <dgm:cxn modelId="{84CB65CE-F8AD-BE49-8E09-F192B4A4647F}" type="presParOf" srcId="{BC4BBADB-007B-964F-8E76-AD2745599FB1}" destId="{A2377794-161B-0840-BAEF-1EDBF5CEC718}" srcOrd="1" destOrd="0" presId="urn:microsoft.com/office/officeart/2005/8/layout/orgChart1"/>
    <dgm:cxn modelId="{BD5F7FEF-CE47-5540-866F-EB913F22BE13}" type="presParOf" srcId="{A2377794-161B-0840-BAEF-1EDBF5CEC718}" destId="{80C947A2-AA1A-484A-B494-27B5F2EDC395}" srcOrd="0" destOrd="0" presId="urn:microsoft.com/office/officeart/2005/8/layout/orgChart1"/>
    <dgm:cxn modelId="{7BA6EBFE-573A-F149-BCB7-2CE4BA99A28A}" type="presParOf" srcId="{80C947A2-AA1A-484A-B494-27B5F2EDC395}" destId="{3898B000-23D2-5848-9AA1-9A65937E26D1}" srcOrd="0" destOrd="0" presId="urn:microsoft.com/office/officeart/2005/8/layout/orgChart1"/>
    <dgm:cxn modelId="{D2B0614C-3767-5A44-9267-EF475F4222CB}" type="presParOf" srcId="{80C947A2-AA1A-484A-B494-27B5F2EDC395}" destId="{5BCA4BB0-CEF6-624B-80BE-CBA86EE5ABCB}" srcOrd="1" destOrd="0" presId="urn:microsoft.com/office/officeart/2005/8/layout/orgChart1"/>
    <dgm:cxn modelId="{122B30FB-21BC-314E-A3AF-71799024E768}" type="presParOf" srcId="{A2377794-161B-0840-BAEF-1EDBF5CEC718}" destId="{7D9B6FC2-2E1A-C547-9D7E-3026E71A4BFE}" srcOrd="1" destOrd="0" presId="urn:microsoft.com/office/officeart/2005/8/layout/orgChart1"/>
    <dgm:cxn modelId="{01F8D8AB-5E16-B345-88D2-9E3A00210C4A}" type="presParOf" srcId="{A2377794-161B-0840-BAEF-1EDBF5CEC718}" destId="{6AF53180-B5EC-9748-A168-41A8C4C6B8F8}" srcOrd="2" destOrd="0" presId="urn:microsoft.com/office/officeart/2005/8/layout/orgChart1"/>
    <dgm:cxn modelId="{01F2C11F-A9FA-F443-9D69-0CAECF81C49F}" type="presParOf" srcId="{BC4BBADB-007B-964F-8E76-AD2745599FB1}" destId="{A3F3FF5E-57CC-3A43-A59D-27373C0AD60D}" srcOrd="2" destOrd="0" presId="urn:microsoft.com/office/officeart/2005/8/layout/orgChart1"/>
    <dgm:cxn modelId="{9C9C210C-B719-1545-977A-0E77A3111B16}" type="presParOf" srcId="{BC4BBADB-007B-964F-8E76-AD2745599FB1}" destId="{8AE18D15-9B8A-E348-8C4D-4A90949E56B9}" srcOrd="3" destOrd="0" presId="urn:microsoft.com/office/officeart/2005/8/layout/orgChart1"/>
    <dgm:cxn modelId="{24A00A8B-123A-4640-91BE-2DCBCF1E8AD3}" type="presParOf" srcId="{8AE18D15-9B8A-E348-8C4D-4A90949E56B9}" destId="{3A905C87-5E3E-4A40-B301-558F083ECF57}" srcOrd="0" destOrd="0" presId="urn:microsoft.com/office/officeart/2005/8/layout/orgChart1"/>
    <dgm:cxn modelId="{9031856A-0ACE-6347-8940-295D8DAC83FA}" type="presParOf" srcId="{3A905C87-5E3E-4A40-B301-558F083ECF57}" destId="{BC1EB56E-F3C8-7A43-A956-C7B0C53959EF}" srcOrd="0" destOrd="0" presId="urn:microsoft.com/office/officeart/2005/8/layout/orgChart1"/>
    <dgm:cxn modelId="{BCC42B9B-0417-FF4E-B89F-89E4B243948A}" type="presParOf" srcId="{3A905C87-5E3E-4A40-B301-558F083ECF57}" destId="{13C908CC-F89D-F14B-880A-36D5F25B06F3}" srcOrd="1" destOrd="0" presId="urn:microsoft.com/office/officeart/2005/8/layout/orgChart1"/>
    <dgm:cxn modelId="{94A15609-0AAE-9F4D-BA13-7AD9E0B25B6D}" type="presParOf" srcId="{8AE18D15-9B8A-E348-8C4D-4A90949E56B9}" destId="{8A3B7A34-3090-5E4B-B1C4-ED85835F08A7}" srcOrd="1" destOrd="0" presId="urn:microsoft.com/office/officeart/2005/8/layout/orgChart1"/>
    <dgm:cxn modelId="{AA74B41E-A744-4E4E-9459-96C5CE7FC097}" type="presParOf" srcId="{8A3B7A34-3090-5E4B-B1C4-ED85835F08A7}" destId="{E15DC6A7-0F46-BF48-9708-80BC6408BFBE}" srcOrd="0" destOrd="0" presId="urn:microsoft.com/office/officeart/2005/8/layout/orgChart1"/>
    <dgm:cxn modelId="{4140D373-AEED-5246-9142-AC83AB41C888}" type="presParOf" srcId="{8A3B7A34-3090-5E4B-B1C4-ED85835F08A7}" destId="{A9C79D69-E876-FE41-8C17-79C84AEB2C0A}" srcOrd="1" destOrd="0" presId="urn:microsoft.com/office/officeart/2005/8/layout/orgChart1"/>
    <dgm:cxn modelId="{1C33B6E0-97A5-5649-9DE8-836D7935AED1}" type="presParOf" srcId="{A9C79D69-E876-FE41-8C17-79C84AEB2C0A}" destId="{B8BEC10E-CC0B-7047-AFCB-BF8CA223C0F0}" srcOrd="0" destOrd="0" presId="urn:microsoft.com/office/officeart/2005/8/layout/orgChart1"/>
    <dgm:cxn modelId="{70E676F6-8B92-1A48-8F87-DC9CA426F63E}" type="presParOf" srcId="{B8BEC10E-CC0B-7047-AFCB-BF8CA223C0F0}" destId="{36A1D0FF-00AC-7E4F-AFB4-B2C864D9662F}" srcOrd="0" destOrd="0" presId="urn:microsoft.com/office/officeart/2005/8/layout/orgChart1"/>
    <dgm:cxn modelId="{0F11C341-46AF-744F-9C1D-5E6CD0702D44}" type="presParOf" srcId="{B8BEC10E-CC0B-7047-AFCB-BF8CA223C0F0}" destId="{BB7C17CA-A558-7C4D-8051-8C89A12C1514}" srcOrd="1" destOrd="0" presId="urn:microsoft.com/office/officeart/2005/8/layout/orgChart1"/>
    <dgm:cxn modelId="{B84B020A-5ED9-CA42-BD76-0E7C92BC6E48}" type="presParOf" srcId="{A9C79D69-E876-FE41-8C17-79C84AEB2C0A}" destId="{E42B4579-1E3D-2B4E-872E-C65B5146495C}" srcOrd="1" destOrd="0" presId="urn:microsoft.com/office/officeart/2005/8/layout/orgChart1"/>
    <dgm:cxn modelId="{725C89F3-3AB9-F848-8452-28B44F79488B}" type="presParOf" srcId="{A9C79D69-E876-FE41-8C17-79C84AEB2C0A}" destId="{4FE9730A-0443-CE40-B381-554417441FAD}" srcOrd="2" destOrd="0" presId="urn:microsoft.com/office/officeart/2005/8/layout/orgChart1"/>
    <dgm:cxn modelId="{DC62FA13-0C61-2D48-B5D0-8853794BF6C7}" type="presParOf" srcId="{8AE18D15-9B8A-E348-8C4D-4A90949E56B9}" destId="{CF74017D-6F01-4A41-A747-20C596D140DE}" srcOrd="2" destOrd="0" presId="urn:microsoft.com/office/officeart/2005/8/layout/orgChart1"/>
    <dgm:cxn modelId="{19D59403-A160-0948-A5C8-E9BEBB6BBFD7}" type="presParOf" srcId="{657EC1F3-5A6F-F14E-8AB3-88FA5562FFF4}" destId="{AB337DEB-879A-3540-A4A0-FA431B98EAE5}" srcOrd="2" destOrd="0" presId="urn:microsoft.com/office/officeart/2005/8/layout/orgChart1"/>
    <dgm:cxn modelId="{82FB33DD-7B0E-5B4D-8D87-6B6417FF66B9}" type="presParOf" srcId="{5B4ECEA6-4C58-FC4D-A703-90128EE170AC}" destId="{83EF183D-8991-2F4A-B063-53777D94C908}" srcOrd="2" destOrd="0" presId="urn:microsoft.com/office/officeart/2005/8/layout/orgChart1"/>
    <dgm:cxn modelId="{85B687C2-DBAB-BD4A-BBF6-B18C2AE81692}" type="presParOf" srcId="{5B4ECEA6-4C58-FC4D-A703-90128EE170AC}" destId="{D465BD95-D42A-DD47-8C10-2C3F50E6C56C}" srcOrd="3" destOrd="0" presId="urn:microsoft.com/office/officeart/2005/8/layout/orgChart1"/>
    <dgm:cxn modelId="{A796DC4C-18D9-3C42-B02A-FEECAE0CDDE5}" type="presParOf" srcId="{D465BD95-D42A-DD47-8C10-2C3F50E6C56C}" destId="{942FCB73-E9E5-944C-A506-2AA0FBF658FA}" srcOrd="0" destOrd="0" presId="urn:microsoft.com/office/officeart/2005/8/layout/orgChart1"/>
    <dgm:cxn modelId="{93B8DF95-8B5E-6340-B473-64F78EEF49DE}" type="presParOf" srcId="{942FCB73-E9E5-944C-A506-2AA0FBF658FA}" destId="{E6EE4654-4A2A-CA49-80D9-D84776F3BD4C}" srcOrd="0" destOrd="0" presId="urn:microsoft.com/office/officeart/2005/8/layout/orgChart1"/>
    <dgm:cxn modelId="{14ED8DF6-BD9B-6748-AF2E-CC73C07040A4}" type="presParOf" srcId="{942FCB73-E9E5-944C-A506-2AA0FBF658FA}" destId="{0DA8C14F-EF64-2D4D-A615-607D206CF259}" srcOrd="1" destOrd="0" presId="urn:microsoft.com/office/officeart/2005/8/layout/orgChart1"/>
    <dgm:cxn modelId="{33CA67B2-4886-504F-87D1-B760F68A4393}" type="presParOf" srcId="{D465BD95-D42A-DD47-8C10-2C3F50E6C56C}" destId="{8C2672B2-17D4-5442-A77E-2A1056158E9B}" srcOrd="1" destOrd="0" presId="urn:microsoft.com/office/officeart/2005/8/layout/orgChart1"/>
    <dgm:cxn modelId="{542469AB-6025-D249-ADBA-C1CB5E812DE4}" type="presParOf" srcId="{8C2672B2-17D4-5442-A77E-2A1056158E9B}" destId="{A3B69150-E4B2-2E45-ACBE-47DE798B1F50}" srcOrd="0" destOrd="0" presId="urn:microsoft.com/office/officeart/2005/8/layout/orgChart1"/>
    <dgm:cxn modelId="{607F535F-1817-4A4B-80A7-F63BD8BAB933}" type="presParOf" srcId="{8C2672B2-17D4-5442-A77E-2A1056158E9B}" destId="{0E212B01-352E-3340-BD77-BC29DB943CA3}" srcOrd="1" destOrd="0" presId="urn:microsoft.com/office/officeart/2005/8/layout/orgChart1"/>
    <dgm:cxn modelId="{F99AC72B-1C7B-8F46-90DE-802133F09C70}" type="presParOf" srcId="{0E212B01-352E-3340-BD77-BC29DB943CA3}" destId="{DD65955F-8AEB-834E-96A6-F33FF32F4049}" srcOrd="0" destOrd="0" presId="urn:microsoft.com/office/officeart/2005/8/layout/orgChart1"/>
    <dgm:cxn modelId="{40DDBB53-8ED4-4D49-8796-D6740E6D06DA}" type="presParOf" srcId="{DD65955F-8AEB-834E-96A6-F33FF32F4049}" destId="{76A28031-DA69-5D45-AB0D-11EFD57D325B}" srcOrd="0" destOrd="0" presId="urn:microsoft.com/office/officeart/2005/8/layout/orgChart1"/>
    <dgm:cxn modelId="{BB7CB88D-9F81-0D49-9FDD-8C96A2110D1D}" type="presParOf" srcId="{DD65955F-8AEB-834E-96A6-F33FF32F4049}" destId="{DFB9A7D1-E258-6B4B-84B6-AAFAE03F2EA0}" srcOrd="1" destOrd="0" presId="urn:microsoft.com/office/officeart/2005/8/layout/orgChart1"/>
    <dgm:cxn modelId="{A94ABB87-BE8D-AA49-BDA9-70318A780B61}" type="presParOf" srcId="{0E212B01-352E-3340-BD77-BC29DB943CA3}" destId="{5C5EB58A-3C0B-6A43-9D62-B87A45840B54}" srcOrd="1" destOrd="0" presId="urn:microsoft.com/office/officeart/2005/8/layout/orgChart1"/>
    <dgm:cxn modelId="{928C1D92-8035-784A-9B85-A4FFC55A60A5}" type="presParOf" srcId="{5C5EB58A-3C0B-6A43-9D62-B87A45840B54}" destId="{5DA398FC-AB72-C84D-B0E4-59B736C0AC0B}" srcOrd="0" destOrd="0" presId="urn:microsoft.com/office/officeart/2005/8/layout/orgChart1"/>
    <dgm:cxn modelId="{5E95F057-C279-3047-B6AC-E8A8F39A5BC1}" type="presParOf" srcId="{5C5EB58A-3C0B-6A43-9D62-B87A45840B54}" destId="{EBAA55C9-DD8C-3C4D-8AD9-A60630266E38}" srcOrd="1" destOrd="0" presId="urn:microsoft.com/office/officeart/2005/8/layout/orgChart1"/>
    <dgm:cxn modelId="{01B15087-AC7D-524E-A615-FE1399D51D5B}" type="presParOf" srcId="{EBAA55C9-DD8C-3C4D-8AD9-A60630266E38}" destId="{C499416A-9A47-7748-9A79-9EFF7C3D26BD}" srcOrd="0" destOrd="0" presId="urn:microsoft.com/office/officeart/2005/8/layout/orgChart1"/>
    <dgm:cxn modelId="{16173D89-A687-6343-846A-3EC18473BDFD}" type="presParOf" srcId="{C499416A-9A47-7748-9A79-9EFF7C3D26BD}" destId="{E5BABF1F-D3CA-6A41-82AD-675040D9FCDB}" srcOrd="0" destOrd="0" presId="urn:microsoft.com/office/officeart/2005/8/layout/orgChart1"/>
    <dgm:cxn modelId="{FA5C44BC-6D6C-4D4A-B627-60CCBE5A1431}" type="presParOf" srcId="{C499416A-9A47-7748-9A79-9EFF7C3D26BD}" destId="{14DB4053-802D-8B49-9148-A36D752A905B}" srcOrd="1" destOrd="0" presId="urn:microsoft.com/office/officeart/2005/8/layout/orgChart1"/>
    <dgm:cxn modelId="{90631426-E072-9048-B009-76D7F2B0804B}" type="presParOf" srcId="{EBAA55C9-DD8C-3C4D-8AD9-A60630266E38}" destId="{F2E0FB0E-26C3-734C-B895-88E9DC7B19D2}" srcOrd="1" destOrd="0" presId="urn:microsoft.com/office/officeart/2005/8/layout/orgChart1"/>
    <dgm:cxn modelId="{A83575E2-6A09-A549-AFEB-CE58FA6F4647}" type="presParOf" srcId="{EBAA55C9-DD8C-3C4D-8AD9-A60630266E38}" destId="{623C6673-2700-7744-9D25-2E96B2A35050}" srcOrd="2" destOrd="0" presId="urn:microsoft.com/office/officeart/2005/8/layout/orgChart1"/>
    <dgm:cxn modelId="{3855FAC7-B83E-3B4E-A5DC-0D75DEC2788C}" type="presParOf" srcId="{0E212B01-352E-3340-BD77-BC29DB943CA3}" destId="{A578A64B-F240-BF47-8A78-7B85078E7E3A}" srcOrd="2" destOrd="0" presId="urn:microsoft.com/office/officeart/2005/8/layout/orgChart1"/>
    <dgm:cxn modelId="{A453FC8E-DADF-3449-A62F-44F7C8216FC8}" type="presParOf" srcId="{D465BD95-D42A-DD47-8C10-2C3F50E6C56C}" destId="{46070E2C-626F-3C47-867E-AC6B5636BB4F}" srcOrd="2" destOrd="0" presId="urn:microsoft.com/office/officeart/2005/8/layout/orgChart1"/>
    <dgm:cxn modelId="{7511D4F9-1B2E-8E4B-B7B7-327F5DEA3C6C}" type="presParOf" srcId="{1AF8F722-60E6-F64B-A7A9-B94AAF9F0E84}" destId="{4860C7A7-2342-A14E-8F9F-34519C3B191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D1C6B-4428-3E44-BA31-B114E12F51CC}">
      <dsp:nvSpPr>
        <dsp:cNvPr id="0" name=""/>
        <dsp:cNvSpPr/>
      </dsp:nvSpPr>
      <dsp:spPr>
        <a:xfrm>
          <a:off x="7233" y="1364217"/>
          <a:ext cx="2161877" cy="214836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90"/>
              </a:solidFill>
            </a:rPr>
            <a:t>Inputs</a:t>
          </a:r>
        </a:p>
        <a:p>
          <a:pPr marL="0" lvl="0" indent="0" algn="ctr" defTabSz="800100">
            <a:lnSpc>
              <a:spcPct val="90000"/>
            </a:lnSpc>
            <a:spcBef>
              <a:spcPct val="0"/>
            </a:spcBef>
            <a:spcAft>
              <a:spcPct val="35000"/>
            </a:spcAft>
            <a:buNone/>
          </a:pPr>
          <a:r>
            <a:rPr lang="en-US" sz="1800" kern="1200" dirty="0">
              <a:solidFill>
                <a:srgbClr val="FF0000"/>
              </a:solidFill>
            </a:rPr>
            <a:t>Raw materials</a:t>
          </a:r>
        </a:p>
        <a:p>
          <a:pPr marL="0" lvl="0" indent="0" algn="ctr" defTabSz="800100">
            <a:lnSpc>
              <a:spcPct val="90000"/>
            </a:lnSpc>
            <a:spcBef>
              <a:spcPct val="0"/>
            </a:spcBef>
            <a:spcAft>
              <a:spcPct val="35000"/>
            </a:spcAft>
            <a:buNone/>
          </a:pPr>
          <a:r>
            <a:rPr lang="en-US" sz="1800" kern="1200" dirty="0">
              <a:solidFill>
                <a:srgbClr val="FF0000"/>
              </a:solidFill>
            </a:rPr>
            <a:t>Resources</a:t>
          </a:r>
        </a:p>
        <a:p>
          <a:pPr marL="0" lvl="0" indent="0" algn="ctr" defTabSz="800100">
            <a:lnSpc>
              <a:spcPct val="90000"/>
            </a:lnSpc>
            <a:spcBef>
              <a:spcPct val="0"/>
            </a:spcBef>
            <a:spcAft>
              <a:spcPct val="35000"/>
            </a:spcAft>
            <a:buNone/>
          </a:pPr>
          <a:r>
            <a:rPr lang="en-US" sz="1800" kern="1200" dirty="0">
              <a:solidFill>
                <a:srgbClr val="FF0000"/>
              </a:solidFill>
            </a:rPr>
            <a:t>Ideas</a:t>
          </a:r>
        </a:p>
        <a:p>
          <a:pPr marL="0" lvl="0" indent="0" algn="ctr" defTabSz="800100">
            <a:lnSpc>
              <a:spcPct val="90000"/>
            </a:lnSpc>
            <a:spcBef>
              <a:spcPct val="0"/>
            </a:spcBef>
            <a:spcAft>
              <a:spcPct val="35000"/>
            </a:spcAft>
            <a:buNone/>
          </a:pPr>
          <a:r>
            <a:rPr lang="en-US" sz="1800" kern="1200" dirty="0">
              <a:solidFill>
                <a:srgbClr val="FF0000"/>
              </a:solidFill>
            </a:rPr>
            <a:t>Technology</a:t>
          </a:r>
        </a:p>
        <a:p>
          <a:pPr marL="0" lvl="0" indent="0" algn="ctr" defTabSz="800100">
            <a:lnSpc>
              <a:spcPct val="90000"/>
            </a:lnSpc>
            <a:spcBef>
              <a:spcPct val="0"/>
            </a:spcBef>
            <a:spcAft>
              <a:spcPct val="35000"/>
            </a:spcAft>
            <a:buNone/>
          </a:pPr>
          <a:r>
            <a:rPr lang="en-US" sz="1800" kern="1200" dirty="0">
              <a:solidFill>
                <a:srgbClr val="FF0000"/>
              </a:solidFill>
            </a:rPr>
            <a:t>Information</a:t>
          </a:r>
        </a:p>
      </dsp:txBody>
      <dsp:txXfrm>
        <a:off x="70156" y="1427140"/>
        <a:ext cx="2036031" cy="2022519"/>
      </dsp:txXfrm>
    </dsp:sp>
    <dsp:sp modelId="{FD7E9792-B712-B145-A795-44A4E3206DBC}">
      <dsp:nvSpPr>
        <dsp:cNvPr id="0" name=""/>
        <dsp:cNvSpPr/>
      </dsp:nvSpPr>
      <dsp:spPr>
        <a:xfrm>
          <a:off x="2385298"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85298" y="2277556"/>
        <a:ext cx="320822" cy="321687"/>
      </dsp:txXfrm>
    </dsp:sp>
    <dsp:sp modelId="{F48D0206-F251-E34F-AFF4-8D2B0EEE979E}">
      <dsp:nvSpPr>
        <dsp:cNvPr id="0" name=""/>
        <dsp:cNvSpPr/>
      </dsp:nvSpPr>
      <dsp:spPr>
        <a:xfrm>
          <a:off x="3033861" y="1364217"/>
          <a:ext cx="2161877" cy="214836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90"/>
              </a:solidFill>
            </a:rPr>
            <a:t>Transformation</a:t>
          </a:r>
        </a:p>
        <a:p>
          <a:pPr marL="0" lvl="0" indent="0" algn="ctr" defTabSz="800100">
            <a:lnSpc>
              <a:spcPct val="90000"/>
            </a:lnSpc>
            <a:spcBef>
              <a:spcPct val="0"/>
            </a:spcBef>
            <a:spcAft>
              <a:spcPct val="35000"/>
            </a:spcAft>
            <a:buNone/>
          </a:pPr>
          <a:r>
            <a:rPr lang="en-US" sz="1800" kern="1200" dirty="0">
              <a:solidFill>
                <a:srgbClr val="FF0000"/>
              </a:solidFill>
            </a:rPr>
            <a:t>Production</a:t>
          </a:r>
        </a:p>
        <a:p>
          <a:pPr marL="0" lvl="0" indent="0" algn="ctr" defTabSz="800100">
            <a:lnSpc>
              <a:spcPct val="90000"/>
            </a:lnSpc>
            <a:spcBef>
              <a:spcPct val="0"/>
            </a:spcBef>
            <a:spcAft>
              <a:spcPct val="35000"/>
            </a:spcAft>
            <a:buNone/>
          </a:pPr>
          <a:r>
            <a:rPr lang="en-US" sz="1800" kern="1200" dirty="0">
              <a:solidFill>
                <a:srgbClr val="FF0000"/>
              </a:solidFill>
            </a:rPr>
            <a:t>Management </a:t>
          </a:r>
        </a:p>
        <a:p>
          <a:pPr marL="0" lvl="0" indent="0" algn="ctr" defTabSz="800100">
            <a:lnSpc>
              <a:spcPct val="90000"/>
            </a:lnSpc>
            <a:spcBef>
              <a:spcPct val="0"/>
            </a:spcBef>
            <a:spcAft>
              <a:spcPct val="35000"/>
            </a:spcAft>
            <a:buNone/>
          </a:pPr>
          <a:r>
            <a:rPr lang="en-US" sz="1800" kern="1200" dirty="0">
              <a:solidFill>
                <a:srgbClr val="FF0000"/>
              </a:solidFill>
            </a:rPr>
            <a:t>Processes</a:t>
          </a:r>
        </a:p>
      </dsp:txBody>
      <dsp:txXfrm>
        <a:off x="3096784" y="1427140"/>
        <a:ext cx="2036031" cy="2022519"/>
      </dsp:txXfrm>
    </dsp:sp>
    <dsp:sp modelId="{74775599-37C5-6143-834C-120EE34A627C}">
      <dsp:nvSpPr>
        <dsp:cNvPr id="0" name=""/>
        <dsp:cNvSpPr/>
      </dsp:nvSpPr>
      <dsp:spPr>
        <a:xfrm>
          <a:off x="5411926"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1926" y="2277556"/>
        <a:ext cx="320822" cy="321687"/>
      </dsp:txXfrm>
    </dsp:sp>
    <dsp:sp modelId="{01DFE393-88BA-C34F-B599-BC03BE4539C4}">
      <dsp:nvSpPr>
        <dsp:cNvPr id="0" name=""/>
        <dsp:cNvSpPr/>
      </dsp:nvSpPr>
      <dsp:spPr>
        <a:xfrm>
          <a:off x="6060489" y="1364217"/>
          <a:ext cx="2161877" cy="214836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90"/>
              </a:solidFill>
            </a:rPr>
            <a:t>Outputs</a:t>
          </a:r>
        </a:p>
        <a:p>
          <a:pPr marL="0" lvl="0" indent="0" algn="ctr" defTabSz="800100">
            <a:lnSpc>
              <a:spcPct val="90000"/>
            </a:lnSpc>
            <a:spcBef>
              <a:spcPct val="0"/>
            </a:spcBef>
            <a:spcAft>
              <a:spcPct val="35000"/>
            </a:spcAft>
            <a:buNone/>
          </a:pPr>
          <a:r>
            <a:rPr lang="en-US" sz="1800" kern="1200" dirty="0">
              <a:solidFill>
                <a:srgbClr val="FF0000"/>
              </a:solidFill>
            </a:rPr>
            <a:t>Goods and Services</a:t>
          </a:r>
        </a:p>
        <a:p>
          <a:pPr marL="0" lvl="0" indent="0" algn="ctr" defTabSz="800100">
            <a:lnSpc>
              <a:spcPct val="90000"/>
            </a:lnSpc>
            <a:spcBef>
              <a:spcPct val="0"/>
            </a:spcBef>
            <a:spcAft>
              <a:spcPct val="35000"/>
            </a:spcAft>
            <a:buNone/>
          </a:pPr>
          <a:r>
            <a:rPr lang="en-US" sz="1800" kern="1200" dirty="0">
              <a:solidFill>
                <a:srgbClr val="FF0000"/>
              </a:solidFill>
            </a:rPr>
            <a:t>Profit and Loss</a:t>
          </a:r>
        </a:p>
        <a:p>
          <a:pPr marL="0" lvl="0" indent="0" algn="ctr" defTabSz="800100">
            <a:lnSpc>
              <a:spcPct val="90000"/>
            </a:lnSpc>
            <a:spcBef>
              <a:spcPct val="0"/>
            </a:spcBef>
            <a:spcAft>
              <a:spcPct val="35000"/>
            </a:spcAft>
            <a:buNone/>
          </a:pPr>
          <a:r>
            <a:rPr lang="en-US" sz="1800" kern="1200" dirty="0">
              <a:solidFill>
                <a:srgbClr val="FF0000"/>
              </a:solidFill>
            </a:rPr>
            <a:t>Information </a:t>
          </a:r>
        </a:p>
        <a:p>
          <a:pPr marL="0" lvl="0" indent="0" algn="ctr" defTabSz="800100">
            <a:lnSpc>
              <a:spcPct val="90000"/>
            </a:lnSpc>
            <a:spcBef>
              <a:spcPct val="0"/>
            </a:spcBef>
            <a:spcAft>
              <a:spcPct val="35000"/>
            </a:spcAft>
            <a:buNone/>
          </a:pPr>
          <a:r>
            <a:rPr lang="en-US" sz="1800" kern="1200" dirty="0">
              <a:solidFill>
                <a:srgbClr val="FF0000"/>
              </a:solidFill>
            </a:rPr>
            <a:t>Human Results</a:t>
          </a:r>
        </a:p>
      </dsp:txBody>
      <dsp:txXfrm>
        <a:off x="6123412" y="1427140"/>
        <a:ext cx="2036031" cy="2022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D1C6B-4428-3E44-BA31-B114E12F51CC}">
      <dsp:nvSpPr>
        <dsp:cNvPr id="0" name=""/>
        <dsp:cNvSpPr/>
      </dsp:nvSpPr>
      <dsp:spPr>
        <a:xfrm>
          <a:off x="7233" y="1275863"/>
          <a:ext cx="2161877" cy="2325073"/>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Inputs</a:t>
          </a:r>
        </a:p>
        <a:p>
          <a:pPr marL="0" lvl="0" indent="0" algn="ctr" defTabSz="800100">
            <a:lnSpc>
              <a:spcPct val="90000"/>
            </a:lnSpc>
            <a:spcBef>
              <a:spcPct val="0"/>
            </a:spcBef>
            <a:spcAft>
              <a:spcPct val="35000"/>
            </a:spcAft>
            <a:buNone/>
          </a:pPr>
          <a:r>
            <a:rPr lang="en-US" sz="1800" kern="1200" dirty="0">
              <a:solidFill>
                <a:srgbClr val="FF0000"/>
              </a:solidFill>
            </a:rPr>
            <a:t>Labor Skill Money</a:t>
          </a:r>
        </a:p>
        <a:p>
          <a:pPr marL="0" lvl="0" indent="0" algn="ctr" defTabSz="800100">
            <a:lnSpc>
              <a:spcPct val="90000"/>
            </a:lnSpc>
            <a:spcBef>
              <a:spcPct val="0"/>
            </a:spcBef>
            <a:spcAft>
              <a:spcPct val="35000"/>
            </a:spcAft>
            <a:buNone/>
          </a:pPr>
          <a:r>
            <a:rPr lang="en-US" sz="1800" kern="1200" dirty="0">
              <a:solidFill>
                <a:srgbClr val="FF0000"/>
              </a:solidFill>
            </a:rPr>
            <a:t>Food Equipment</a:t>
          </a:r>
        </a:p>
        <a:p>
          <a:pPr marL="0" lvl="0" indent="0" algn="ctr" defTabSz="800100">
            <a:lnSpc>
              <a:spcPct val="90000"/>
            </a:lnSpc>
            <a:spcBef>
              <a:spcPct val="0"/>
            </a:spcBef>
            <a:spcAft>
              <a:spcPct val="35000"/>
            </a:spcAft>
            <a:buNone/>
          </a:pPr>
          <a:r>
            <a:rPr lang="en-US" sz="1800" kern="1200" dirty="0">
              <a:solidFill>
                <a:srgbClr val="FF0000"/>
              </a:solidFill>
            </a:rPr>
            <a:t>Materials</a:t>
          </a:r>
        </a:p>
        <a:p>
          <a:pPr marL="0" lvl="0" indent="0" algn="ctr" defTabSz="800100">
            <a:lnSpc>
              <a:spcPct val="90000"/>
            </a:lnSpc>
            <a:spcBef>
              <a:spcPct val="0"/>
            </a:spcBef>
            <a:spcAft>
              <a:spcPct val="35000"/>
            </a:spcAft>
            <a:buNone/>
          </a:pPr>
          <a:r>
            <a:rPr lang="en-US" sz="1800" kern="1200" dirty="0">
              <a:solidFill>
                <a:srgbClr val="FF0000"/>
              </a:solidFill>
            </a:rPr>
            <a:t>Information</a:t>
          </a:r>
        </a:p>
      </dsp:txBody>
      <dsp:txXfrm>
        <a:off x="70552" y="1339182"/>
        <a:ext cx="2035239" cy="2198435"/>
      </dsp:txXfrm>
    </dsp:sp>
    <dsp:sp modelId="{FD7E9792-B712-B145-A795-44A4E3206DBC}">
      <dsp:nvSpPr>
        <dsp:cNvPr id="0" name=""/>
        <dsp:cNvSpPr/>
      </dsp:nvSpPr>
      <dsp:spPr>
        <a:xfrm>
          <a:off x="2385298"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85298" y="2277556"/>
        <a:ext cx="320822" cy="321687"/>
      </dsp:txXfrm>
    </dsp:sp>
    <dsp:sp modelId="{F48D0206-F251-E34F-AFF4-8D2B0EEE979E}">
      <dsp:nvSpPr>
        <dsp:cNvPr id="0" name=""/>
        <dsp:cNvSpPr/>
      </dsp:nvSpPr>
      <dsp:spPr>
        <a:xfrm>
          <a:off x="3033861" y="1275863"/>
          <a:ext cx="2161877" cy="2325073"/>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Transformation</a:t>
          </a:r>
        </a:p>
        <a:p>
          <a:pPr marL="0" lvl="0" indent="0" algn="ctr" defTabSz="800100">
            <a:lnSpc>
              <a:spcPct val="90000"/>
            </a:lnSpc>
            <a:spcBef>
              <a:spcPct val="0"/>
            </a:spcBef>
            <a:spcAft>
              <a:spcPct val="35000"/>
            </a:spcAft>
            <a:buNone/>
          </a:pPr>
          <a:r>
            <a:rPr lang="en-US" sz="1800" kern="1200" dirty="0">
              <a:solidFill>
                <a:srgbClr val="FF0000"/>
              </a:solidFill>
            </a:rPr>
            <a:t>Procurement</a:t>
          </a:r>
        </a:p>
        <a:p>
          <a:pPr marL="0" lvl="0" indent="0" algn="ctr" defTabSz="800100">
            <a:lnSpc>
              <a:spcPct val="90000"/>
            </a:lnSpc>
            <a:spcBef>
              <a:spcPct val="0"/>
            </a:spcBef>
            <a:spcAft>
              <a:spcPct val="35000"/>
            </a:spcAft>
            <a:buNone/>
          </a:pPr>
          <a:r>
            <a:rPr lang="en-US" sz="1800" kern="1200" dirty="0">
              <a:solidFill>
                <a:srgbClr val="FF0000"/>
              </a:solidFill>
            </a:rPr>
            <a:t>Production</a:t>
          </a:r>
        </a:p>
        <a:p>
          <a:pPr marL="0" lvl="0" indent="0" algn="ctr" defTabSz="800100">
            <a:lnSpc>
              <a:spcPct val="90000"/>
            </a:lnSpc>
            <a:spcBef>
              <a:spcPct val="0"/>
            </a:spcBef>
            <a:spcAft>
              <a:spcPct val="35000"/>
            </a:spcAft>
            <a:buNone/>
          </a:pPr>
          <a:r>
            <a:rPr lang="en-US" sz="1800" kern="1200" dirty="0">
              <a:solidFill>
                <a:srgbClr val="FF0000"/>
              </a:solidFill>
            </a:rPr>
            <a:t>Safety, Sanitation &amp; Maintenance</a:t>
          </a:r>
        </a:p>
        <a:p>
          <a:pPr marL="0" lvl="0" indent="0" algn="ctr" defTabSz="800100">
            <a:lnSpc>
              <a:spcPct val="90000"/>
            </a:lnSpc>
            <a:spcBef>
              <a:spcPct val="0"/>
            </a:spcBef>
            <a:spcAft>
              <a:spcPct val="35000"/>
            </a:spcAft>
            <a:buNone/>
          </a:pPr>
          <a:r>
            <a:rPr lang="en-US" sz="1800" kern="1200" dirty="0">
              <a:solidFill>
                <a:srgbClr val="FF0000"/>
              </a:solidFill>
            </a:rPr>
            <a:t>Distribution &amp; Service</a:t>
          </a:r>
        </a:p>
      </dsp:txBody>
      <dsp:txXfrm>
        <a:off x="3097180" y="1339182"/>
        <a:ext cx="2035239" cy="2198435"/>
      </dsp:txXfrm>
    </dsp:sp>
    <dsp:sp modelId="{74775599-37C5-6143-834C-120EE34A627C}">
      <dsp:nvSpPr>
        <dsp:cNvPr id="0" name=""/>
        <dsp:cNvSpPr/>
      </dsp:nvSpPr>
      <dsp:spPr>
        <a:xfrm>
          <a:off x="5411926"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1926" y="2277556"/>
        <a:ext cx="320822" cy="321687"/>
      </dsp:txXfrm>
    </dsp:sp>
    <dsp:sp modelId="{01DFE393-88BA-C34F-B599-BC03BE4539C4}">
      <dsp:nvSpPr>
        <dsp:cNvPr id="0" name=""/>
        <dsp:cNvSpPr/>
      </dsp:nvSpPr>
      <dsp:spPr>
        <a:xfrm>
          <a:off x="6060489" y="1275863"/>
          <a:ext cx="2161877" cy="2325073"/>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Outputs</a:t>
          </a:r>
        </a:p>
        <a:p>
          <a:pPr marL="0" lvl="0" indent="0" algn="ctr" defTabSz="800100">
            <a:lnSpc>
              <a:spcPct val="90000"/>
            </a:lnSpc>
            <a:spcBef>
              <a:spcPct val="0"/>
            </a:spcBef>
            <a:spcAft>
              <a:spcPct val="35000"/>
            </a:spcAft>
            <a:buNone/>
          </a:pPr>
          <a:r>
            <a:rPr lang="en-US" sz="1800" kern="1200" dirty="0">
              <a:solidFill>
                <a:srgbClr val="FF0000"/>
              </a:solidFill>
            </a:rPr>
            <a:t>Meal Equivalents</a:t>
          </a:r>
        </a:p>
        <a:p>
          <a:pPr marL="0" lvl="0" indent="0" algn="ctr" defTabSz="800100">
            <a:lnSpc>
              <a:spcPct val="90000"/>
            </a:lnSpc>
            <a:spcBef>
              <a:spcPct val="0"/>
            </a:spcBef>
            <a:spcAft>
              <a:spcPct val="35000"/>
            </a:spcAft>
            <a:buNone/>
          </a:pPr>
          <a:r>
            <a:rPr lang="en-US" sz="1800" kern="1200" dirty="0">
              <a:solidFill>
                <a:srgbClr val="FF0000"/>
              </a:solidFill>
            </a:rPr>
            <a:t>Quality of Food</a:t>
          </a:r>
        </a:p>
        <a:p>
          <a:pPr marL="0" lvl="0" indent="0" algn="ctr" defTabSz="800100">
            <a:lnSpc>
              <a:spcPct val="90000"/>
            </a:lnSpc>
            <a:spcBef>
              <a:spcPct val="0"/>
            </a:spcBef>
            <a:spcAft>
              <a:spcPct val="35000"/>
            </a:spcAft>
            <a:buNone/>
          </a:pPr>
          <a:r>
            <a:rPr lang="en-US" sz="1800" kern="1200" dirty="0">
              <a:solidFill>
                <a:srgbClr val="FF0000"/>
              </a:solidFill>
            </a:rPr>
            <a:t>Revenues/Profit or Loss</a:t>
          </a:r>
        </a:p>
        <a:p>
          <a:pPr marL="0" lvl="0" indent="0" algn="ctr" defTabSz="800100">
            <a:lnSpc>
              <a:spcPct val="90000"/>
            </a:lnSpc>
            <a:spcBef>
              <a:spcPct val="0"/>
            </a:spcBef>
            <a:spcAft>
              <a:spcPct val="35000"/>
            </a:spcAft>
            <a:buNone/>
          </a:pPr>
          <a:r>
            <a:rPr lang="en-US" sz="1800" kern="1200" dirty="0">
              <a:solidFill>
                <a:srgbClr val="FF0000"/>
              </a:solidFill>
            </a:rPr>
            <a:t>Customer Satisfaction</a:t>
          </a:r>
        </a:p>
      </dsp:txBody>
      <dsp:txXfrm>
        <a:off x="6123808" y="1339182"/>
        <a:ext cx="2035239" cy="2198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D1C6B-4428-3E44-BA31-B114E12F51CC}">
      <dsp:nvSpPr>
        <dsp:cNvPr id="0" name=""/>
        <dsp:cNvSpPr/>
      </dsp:nvSpPr>
      <dsp:spPr>
        <a:xfrm>
          <a:off x="7233" y="931947"/>
          <a:ext cx="2161877" cy="301290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Inputs</a:t>
          </a:r>
        </a:p>
        <a:p>
          <a:pPr marL="0" lvl="0" indent="0" algn="ctr" defTabSz="800100">
            <a:lnSpc>
              <a:spcPct val="90000"/>
            </a:lnSpc>
            <a:spcBef>
              <a:spcPct val="0"/>
            </a:spcBef>
            <a:spcAft>
              <a:spcPct val="35000"/>
            </a:spcAft>
            <a:buNone/>
          </a:pPr>
          <a:r>
            <a:rPr lang="en-US" sz="1800" kern="1200" dirty="0">
              <a:solidFill>
                <a:srgbClr val="FF0000"/>
              </a:solidFill>
            </a:rPr>
            <a:t>Labor Skill Money</a:t>
          </a:r>
        </a:p>
        <a:p>
          <a:pPr marL="0" lvl="0" indent="0" algn="ctr" defTabSz="800100">
            <a:lnSpc>
              <a:spcPct val="90000"/>
            </a:lnSpc>
            <a:spcBef>
              <a:spcPct val="0"/>
            </a:spcBef>
            <a:spcAft>
              <a:spcPct val="35000"/>
            </a:spcAft>
            <a:buNone/>
          </a:pPr>
          <a:r>
            <a:rPr lang="en-US" sz="1800" kern="1200" dirty="0">
              <a:solidFill>
                <a:srgbClr val="FF0000"/>
              </a:solidFill>
            </a:rPr>
            <a:t>Material Equipment</a:t>
          </a:r>
        </a:p>
        <a:p>
          <a:pPr marL="0" lvl="0" indent="0" algn="ctr" defTabSz="800100">
            <a:lnSpc>
              <a:spcPct val="90000"/>
            </a:lnSpc>
            <a:spcBef>
              <a:spcPct val="0"/>
            </a:spcBef>
            <a:spcAft>
              <a:spcPct val="35000"/>
            </a:spcAft>
            <a:buNone/>
          </a:pPr>
          <a:r>
            <a:rPr lang="en-US" sz="1800" kern="1200" dirty="0">
              <a:solidFill>
                <a:srgbClr val="FF0000"/>
              </a:solidFill>
            </a:rPr>
            <a:t>Patient/Client Wants &amp; Needs</a:t>
          </a:r>
        </a:p>
        <a:p>
          <a:pPr marL="0" lvl="0" indent="0" algn="ctr" defTabSz="800100">
            <a:lnSpc>
              <a:spcPct val="90000"/>
            </a:lnSpc>
            <a:spcBef>
              <a:spcPct val="0"/>
            </a:spcBef>
            <a:spcAft>
              <a:spcPct val="35000"/>
            </a:spcAft>
            <a:buNone/>
          </a:pPr>
          <a:r>
            <a:rPr lang="en-US" sz="1800" kern="1200" dirty="0">
              <a:solidFill>
                <a:srgbClr val="FF0000"/>
              </a:solidFill>
            </a:rPr>
            <a:t>Health/Nutrition Assessment Data</a:t>
          </a:r>
        </a:p>
      </dsp:txBody>
      <dsp:txXfrm>
        <a:off x="70552" y="995266"/>
        <a:ext cx="2035239" cy="2886267"/>
      </dsp:txXfrm>
    </dsp:sp>
    <dsp:sp modelId="{FD7E9792-B712-B145-A795-44A4E3206DBC}">
      <dsp:nvSpPr>
        <dsp:cNvPr id="0" name=""/>
        <dsp:cNvSpPr/>
      </dsp:nvSpPr>
      <dsp:spPr>
        <a:xfrm>
          <a:off x="2385298"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85298" y="2277556"/>
        <a:ext cx="320822" cy="321687"/>
      </dsp:txXfrm>
    </dsp:sp>
    <dsp:sp modelId="{F48D0206-F251-E34F-AFF4-8D2B0EEE979E}">
      <dsp:nvSpPr>
        <dsp:cNvPr id="0" name=""/>
        <dsp:cNvSpPr/>
      </dsp:nvSpPr>
      <dsp:spPr>
        <a:xfrm>
          <a:off x="3033861" y="931947"/>
          <a:ext cx="2161877" cy="301290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Transformation</a:t>
          </a:r>
        </a:p>
        <a:p>
          <a:pPr marL="0" lvl="0" indent="0" algn="ctr" defTabSz="800100">
            <a:lnSpc>
              <a:spcPct val="90000"/>
            </a:lnSpc>
            <a:spcBef>
              <a:spcPct val="0"/>
            </a:spcBef>
            <a:spcAft>
              <a:spcPct val="35000"/>
            </a:spcAft>
            <a:buNone/>
          </a:pPr>
          <a:r>
            <a:rPr lang="en-US" sz="1800" kern="1200" dirty="0">
              <a:solidFill>
                <a:srgbClr val="FF0000"/>
              </a:solidFill>
            </a:rPr>
            <a:t>Nutrition Assessment</a:t>
          </a:r>
        </a:p>
        <a:p>
          <a:pPr marL="0" lvl="0" indent="0" algn="ctr" defTabSz="800100">
            <a:lnSpc>
              <a:spcPct val="90000"/>
            </a:lnSpc>
            <a:spcBef>
              <a:spcPct val="0"/>
            </a:spcBef>
            <a:spcAft>
              <a:spcPct val="35000"/>
            </a:spcAft>
            <a:buNone/>
          </a:pPr>
          <a:r>
            <a:rPr lang="en-US" sz="1800" kern="1200" dirty="0">
              <a:solidFill>
                <a:srgbClr val="FF0000"/>
              </a:solidFill>
            </a:rPr>
            <a:t>Nutrition Diagnosis</a:t>
          </a:r>
        </a:p>
        <a:p>
          <a:pPr marL="0" lvl="0" indent="0" algn="ctr" defTabSz="800100">
            <a:lnSpc>
              <a:spcPct val="90000"/>
            </a:lnSpc>
            <a:spcBef>
              <a:spcPct val="0"/>
            </a:spcBef>
            <a:spcAft>
              <a:spcPct val="35000"/>
            </a:spcAft>
            <a:buNone/>
          </a:pPr>
          <a:r>
            <a:rPr lang="en-US" sz="1800" kern="1200" dirty="0">
              <a:solidFill>
                <a:srgbClr val="FF0000"/>
              </a:solidFill>
            </a:rPr>
            <a:t>Nutrition Intervention</a:t>
          </a:r>
        </a:p>
      </dsp:txBody>
      <dsp:txXfrm>
        <a:off x="3097180" y="995266"/>
        <a:ext cx="2035239" cy="2886267"/>
      </dsp:txXfrm>
    </dsp:sp>
    <dsp:sp modelId="{74775599-37C5-6143-834C-120EE34A627C}">
      <dsp:nvSpPr>
        <dsp:cNvPr id="0" name=""/>
        <dsp:cNvSpPr/>
      </dsp:nvSpPr>
      <dsp:spPr>
        <a:xfrm rot="21597815">
          <a:off x="5413734" y="2169354"/>
          <a:ext cx="462151"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3734" y="2276627"/>
        <a:ext cx="323506" cy="321687"/>
      </dsp:txXfrm>
    </dsp:sp>
    <dsp:sp modelId="{01DFE393-88BA-C34F-B599-BC03BE4539C4}">
      <dsp:nvSpPr>
        <dsp:cNvPr id="0" name=""/>
        <dsp:cNvSpPr/>
      </dsp:nvSpPr>
      <dsp:spPr>
        <a:xfrm>
          <a:off x="6067722" y="930019"/>
          <a:ext cx="2161877" cy="3012905"/>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Outputs</a:t>
          </a:r>
        </a:p>
        <a:p>
          <a:pPr marL="0" lvl="0" indent="0" algn="ctr" defTabSz="800100">
            <a:lnSpc>
              <a:spcPct val="90000"/>
            </a:lnSpc>
            <a:spcBef>
              <a:spcPct val="0"/>
            </a:spcBef>
            <a:spcAft>
              <a:spcPct val="35000"/>
            </a:spcAft>
            <a:buNone/>
          </a:pPr>
          <a:r>
            <a:rPr lang="en-US" sz="1800" kern="1200" dirty="0">
              <a:solidFill>
                <a:srgbClr val="FF0000"/>
              </a:solidFill>
            </a:rPr>
            <a:t>Patient/Client Outcomes</a:t>
          </a:r>
        </a:p>
        <a:p>
          <a:pPr marL="0" lvl="0" indent="0" algn="ctr" defTabSz="800100">
            <a:lnSpc>
              <a:spcPct val="90000"/>
            </a:lnSpc>
            <a:spcBef>
              <a:spcPct val="0"/>
            </a:spcBef>
            <a:spcAft>
              <a:spcPct val="35000"/>
            </a:spcAft>
            <a:buNone/>
          </a:pPr>
          <a:r>
            <a:rPr lang="en-US" sz="1800" kern="1200" dirty="0">
              <a:solidFill>
                <a:srgbClr val="FF0000"/>
              </a:solidFill>
            </a:rPr>
            <a:t>Direct Nutrition Outcomes</a:t>
          </a:r>
        </a:p>
        <a:p>
          <a:pPr marL="0" lvl="0" indent="0" algn="ctr" defTabSz="800100">
            <a:lnSpc>
              <a:spcPct val="90000"/>
            </a:lnSpc>
            <a:spcBef>
              <a:spcPct val="0"/>
            </a:spcBef>
            <a:spcAft>
              <a:spcPct val="35000"/>
            </a:spcAft>
            <a:buNone/>
          </a:pPr>
          <a:r>
            <a:rPr lang="en-US" sz="1800" kern="1200" dirty="0">
              <a:solidFill>
                <a:srgbClr val="FF0000"/>
              </a:solidFill>
            </a:rPr>
            <a:t>Clinical/Health Status Outcomes</a:t>
          </a:r>
        </a:p>
        <a:p>
          <a:pPr marL="0" lvl="0" indent="0" algn="ctr" defTabSz="800100">
            <a:lnSpc>
              <a:spcPct val="90000"/>
            </a:lnSpc>
            <a:spcBef>
              <a:spcPct val="0"/>
            </a:spcBef>
            <a:spcAft>
              <a:spcPct val="35000"/>
            </a:spcAft>
            <a:buNone/>
          </a:pPr>
          <a:r>
            <a:rPr lang="en-US" sz="1800" kern="1200" dirty="0">
              <a:solidFill>
                <a:srgbClr val="FF0000"/>
              </a:solidFill>
            </a:rPr>
            <a:t>Health Care Utilization &amp; Cost Outcomes</a:t>
          </a:r>
        </a:p>
      </dsp:txBody>
      <dsp:txXfrm>
        <a:off x="6131041" y="993338"/>
        <a:ext cx="2035239" cy="2886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D1C6B-4428-3E44-BA31-B114E12F51CC}">
      <dsp:nvSpPr>
        <dsp:cNvPr id="0" name=""/>
        <dsp:cNvSpPr/>
      </dsp:nvSpPr>
      <dsp:spPr>
        <a:xfrm>
          <a:off x="7233" y="816991"/>
          <a:ext cx="2161877" cy="324281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Inputs</a:t>
          </a:r>
        </a:p>
        <a:p>
          <a:pPr marL="0" lvl="0" indent="0" algn="ctr" defTabSz="800100">
            <a:lnSpc>
              <a:spcPct val="90000"/>
            </a:lnSpc>
            <a:spcBef>
              <a:spcPct val="0"/>
            </a:spcBef>
            <a:spcAft>
              <a:spcPct val="35000"/>
            </a:spcAft>
            <a:buNone/>
          </a:pPr>
          <a:r>
            <a:rPr lang="en-US" sz="1800" kern="1200" dirty="0">
              <a:solidFill>
                <a:srgbClr val="FF0000"/>
              </a:solidFill>
            </a:rPr>
            <a:t>Labor Skill Money</a:t>
          </a:r>
        </a:p>
        <a:p>
          <a:pPr marL="0" lvl="0" indent="0" algn="ctr" defTabSz="800100">
            <a:lnSpc>
              <a:spcPct val="90000"/>
            </a:lnSpc>
            <a:spcBef>
              <a:spcPct val="0"/>
            </a:spcBef>
            <a:spcAft>
              <a:spcPct val="35000"/>
            </a:spcAft>
            <a:buNone/>
          </a:pPr>
          <a:r>
            <a:rPr lang="en-US" sz="1800" kern="1200" dirty="0">
              <a:solidFill>
                <a:srgbClr val="FF0000"/>
              </a:solidFill>
            </a:rPr>
            <a:t>Material Equipment</a:t>
          </a:r>
        </a:p>
        <a:p>
          <a:pPr marL="0" lvl="0" indent="0" algn="ctr" defTabSz="800100">
            <a:lnSpc>
              <a:spcPct val="90000"/>
            </a:lnSpc>
            <a:spcBef>
              <a:spcPct val="0"/>
            </a:spcBef>
            <a:spcAft>
              <a:spcPct val="35000"/>
            </a:spcAft>
            <a:buNone/>
          </a:pPr>
          <a:r>
            <a:rPr lang="en-US" sz="1800" kern="1200" dirty="0">
              <a:solidFill>
                <a:srgbClr val="FF0000"/>
              </a:solidFill>
            </a:rPr>
            <a:t>Wants &amp; Needs of Target Population</a:t>
          </a:r>
        </a:p>
        <a:p>
          <a:pPr marL="0" lvl="0" indent="0" algn="ctr" defTabSz="800100">
            <a:lnSpc>
              <a:spcPct val="90000"/>
            </a:lnSpc>
            <a:spcBef>
              <a:spcPct val="0"/>
            </a:spcBef>
            <a:spcAft>
              <a:spcPct val="35000"/>
            </a:spcAft>
            <a:buNone/>
          </a:pPr>
          <a:r>
            <a:rPr lang="en-US" sz="1800" kern="1200" dirty="0">
              <a:solidFill>
                <a:srgbClr val="FF0000"/>
              </a:solidFill>
            </a:rPr>
            <a:t>Community Assessment Data</a:t>
          </a:r>
        </a:p>
      </dsp:txBody>
      <dsp:txXfrm>
        <a:off x="70552" y="880310"/>
        <a:ext cx="2035239" cy="3116178"/>
      </dsp:txXfrm>
    </dsp:sp>
    <dsp:sp modelId="{FD7E9792-B712-B145-A795-44A4E3206DBC}">
      <dsp:nvSpPr>
        <dsp:cNvPr id="0" name=""/>
        <dsp:cNvSpPr/>
      </dsp:nvSpPr>
      <dsp:spPr>
        <a:xfrm>
          <a:off x="2385298"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85298" y="2277556"/>
        <a:ext cx="320822" cy="321687"/>
      </dsp:txXfrm>
    </dsp:sp>
    <dsp:sp modelId="{F48D0206-F251-E34F-AFF4-8D2B0EEE979E}">
      <dsp:nvSpPr>
        <dsp:cNvPr id="0" name=""/>
        <dsp:cNvSpPr/>
      </dsp:nvSpPr>
      <dsp:spPr>
        <a:xfrm>
          <a:off x="3033861" y="816991"/>
          <a:ext cx="2161877" cy="324281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Transformation</a:t>
          </a:r>
        </a:p>
        <a:p>
          <a:pPr marL="0" lvl="0" indent="0" algn="ctr" defTabSz="800100">
            <a:lnSpc>
              <a:spcPct val="90000"/>
            </a:lnSpc>
            <a:spcBef>
              <a:spcPct val="0"/>
            </a:spcBef>
            <a:spcAft>
              <a:spcPct val="35000"/>
            </a:spcAft>
            <a:buNone/>
          </a:pPr>
          <a:r>
            <a:rPr lang="en-US" sz="1800" kern="1200" dirty="0">
              <a:solidFill>
                <a:srgbClr val="FF0000"/>
              </a:solidFill>
            </a:rPr>
            <a:t>Community Assessment</a:t>
          </a:r>
        </a:p>
        <a:p>
          <a:pPr marL="0" lvl="0" indent="0" algn="ctr" defTabSz="800100">
            <a:lnSpc>
              <a:spcPct val="90000"/>
            </a:lnSpc>
            <a:spcBef>
              <a:spcPct val="0"/>
            </a:spcBef>
            <a:spcAft>
              <a:spcPct val="35000"/>
            </a:spcAft>
            <a:buNone/>
          </a:pPr>
          <a:r>
            <a:rPr lang="en-US" sz="1800" kern="1200" dirty="0">
              <a:solidFill>
                <a:srgbClr val="FF0000"/>
              </a:solidFill>
            </a:rPr>
            <a:t>Problem Identification</a:t>
          </a:r>
        </a:p>
        <a:p>
          <a:pPr marL="0" lvl="0" indent="0" algn="ctr" defTabSz="800100">
            <a:lnSpc>
              <a:spcPct val="90000"/>
            </a:lnSpc>
            <a:spcBef>
              <a:spcPct val="0"/>
            </a:spcBef>
            <a:spcAft>
              <a:spcPct val="35000"/>
            </a:spcAft>
            <a:buNone/>
          </a:pPr>
          <a:r>
            <a:rPr lang="en-US" sz="1800" kern="1200" dirty="0">
              <a:solidFill>
                <a:srgbClr val="FF0000"/>
              </a:solidFill>
            </a:rPr>
            <a:t>Program Planning </a:t>
          </a:r>
        </a:p>
        <a:p>
          <a:pPr marL="0" lvl="0" indent="0" algn="ctr" defTabSz="800100">
            <a:lnSpc>
              <a:spcPct val="90000"/>
            </a:lnSpc>
            <a:spcBef>
              <a:spcPct val="0"/>
            </a:spcBef>
            <a:spcAft>
              <a:spcPct val="35000"/>
            </a:spcAft>
            <a:buNone/>
          </a:pPr>
          <a:r>
            <a:rPr lang="en-US" sz="1800" kern="1200" dirty="0">
              <a:solidFill>
                <a:srgbClr val="FF0000"/>
              </a:solidFill>
            </a:rPr>
            <a:t>Community Intervention</a:t>
          </a:r>
        </a:p>
      </dsp:txBody>
      <dsp:txXfrm>
        <a:off x="3097180" y="880310"/>
        <a:ext cx="2035239" cy="3116178"/>
      </dsp:txXfrm>
    </dsp:sp>
    <dsp:sp modelId="{74775599-37C5-6143-834C-120EE34A627C}">
      <dsp:nvSpPr>
        <dsp:cNvPr id="0" name=""/>
        <dsp:cNvSpPr/>
      </dsp:nvSpPr>
      <dsp:spPr>
        <a:xfrm>
          <a:off x="5411926" y="2170327"/>
          <a:ext cx="458317" cy="536145"/>
        </a:xfrm>
        <a:prstGeom prst="rightArrow">
          <a:avLst>
            <a:gd name="adj1" fmla="val 60000"/>
            <a:gd name="adj2" fmla="val 50000"/>
          </a:avLst>
        </a:prstGeom>
        <a:gradFill rotWithShape="0">
          <a:gsLst>
            <a:gs pos="0">
              <a:schemeClr val="dk2">
                <a:tint val="60000"/>
                <a:hueOff val="0"/>
                <a:satOff val="0"/>
                <a:lumOff val="0"/>
                <a:alphaOff val="0"/>
                <a:shade val="70000"/>
                <a:satMod val="150000"/>
              </a:schemeClr>
            </a:gs>
            <a:gs pos="34000">
              <a:schemeClr val="dk2">
                <a:tint val="60000"/>
                <a:hueOff val="0"/>
                <a:satOff val="0"/>
                <a:lumOff val="0"/>
                <a:alphaOff val="0"/>
                <a:shade val="70000"/>
                <a:satMod val="140000"/>
              </a:schemeClr>
            </a:gs>
            <a:gs pos="70000">
              <a:schemeClr val="dk2">
                <a:tint val="60000"/>
                <a:hueOff val="0"/>
                <a:satOff val="0"/>
                <a:lumOff val="0"/>
                <a:alphaOff val="0"/>
                <a:tint val="100000"/>
                <a:shade val="90000"/>
                <a:satMod val="140000"/>
              </a:schemeClr>
            </a:gs>
            <a:gs pos="100000">
              <a:schemeClr val="dk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1926" y="2277556"/>
        <a:ext cx="320822" cy="321687"/>
      </dsp:txXfrm>
    </dsp:sp>
    <dsp:sp modelId="{01DFE393-88BA-C34F-B599-BC03BE4539C4}">
      <dsp:nvSpPr>
        <dsp:cNvPr id="0" name=""/>
        <dsp:cNvSpPr/>
      </dsp:nvSpPr>
      <dsp:spPr>
        <a:xfrm>
          <a:off x="6060489" y="816991"/>
          <a:ext cx="2161877" cy="3242816"/>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FF"/>
              </a:solidFill>
            </a:rPr>
            <a:t>Outputs</a:t>
          </a:r>
        </a:p>
        <a:p>
          <a:pPr marL="0" lvl="0" indent="0" algn="ctr" defTabSz="800100">
            <a:lnSpc>
              <a:spcPct val="90000"/>
            </a:lnSpc>
            <a:spcBef>
              <a:spcPct val="0"/>
            </a:spcBef>
            <a:spcAft>
              <a:spcPct val="35000"/>
            </a:spcAft>
            <a:buNone/>
          </a:pPr>
          <a:r>
            <a:rPr lang="en-US" sz="1800" kern="1200" dirty="0">
              <a:solidFill>
                <a:srgbClr val="FF0000"/>
              </a:solidFill>
            </a:rPr>
            <a:t>Behavioral Changes in Target Population</a:t>
          </a:r>
        </a:p>
        <a:p>
          <a:pPr marL="0" lvl="0" indent="0" algn="ctr" defTabSz="800100">
            <a:lnSpc>
              <a:spcPct val="90000"/>
            </a:lnSpc>
            <a:spcBef>
              <a:spcPct val="0"/>
            </a:spcBef>
            <a:spcAft>
              <a:spcPct val="35000"/>
            </a:spcAft>
            <a:buNone/>
          </a:pPr>
          <a:r>
            <a:rPr lang="en-US" sz="1800" kern="1200" dirty="0">
              <a:solidFill>
                <a:srgbClr val="FF0000"/>
              </a:solidFill>
            </a:rPr>
            <a:t>Health Status Outcomes of the Target Population</a:t>
          </a:r>
        </a:p>
        <a:p>
          <a:pPr marL="0" lvl="0" indent="0" algn="ctr" defTabSz="800100">
            <a:lnSpc>
              <a:spcPct val="90000"/>
            </a:lnSpc>
            <a:spcBef>
              <a:spcPct val="0"/>
            </a:spcBef>
            <a:spcAft>
              <a:spcPct val="35000"/>
            </a:spcAft>
            <a:buNone/>
          </a:pPr>
          <a:r>
            <a:rPr lang="en-US" sz="1800" kern="1200" dirty="0">
              <a:solidFill>
                <a:srgbClr val="FF0000"/>
              </a:solidFill>
            </a:rPr>
            <a:t>Morbidity and Mortality </a:t>
          </a:r>
        </a:p>
        <a:p>
          <a:pPr marL="0" lvl="0" indent="0" algn="ctr" defTabSz="800100">
            <a:lnSpc>
              <a:spcPct val="90000"/>
            </a:lnSpc>
            <a:spcBef>
              <a:spcPct val="0"/>
            </a:spcBef>
            <a:spcAft>
              <a:spcPct val="35000"/>
            </a:spcAft>
            <a:buNone/>
          </a:pPr>
          <a:r>
            <a:rPr lang="en-US" sz="1800" kern="1200" dirty="0">
              <a:solidFill>
                <a:srgbClr val="FF0000"/>
              </a:solidFill>
            </a:rPr>
            <a:t>Cost/Benefit Information</a:t>
          </a:r>
        </a:p>
      </dsp:txBody>
      <dsp:txXfrm>
        <a:off x="6123808" y="880310"/>
        <a:ext cx="2035239" cy="3116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5D6A1-AEA0-7741-AC7A-8BB3AB3EDFFB}">
      <dsp:nvSpPr>
        <dsp:cNvPr id="0" name=""/>
        <dsp:cNvSpPr/>
      </dsp:nvSpPr>
      <dsp:spPr>
        <a:xfrm>
          <a:off x="7048702" y="4482022"/>
          <a:ext cx="621656" cy="427216"/>
        </a:xfrm>
        <a:custGeom>
          <a:avLst/>
          <a:gdLst/>
          <a:ahLst/>
          <a:cxnLst/>
          <a:rect l="0" t="0" r="0" b="0"/>
          <a:pathLst>
            <a:path>
              <a:moveTo>
                <a:pt x="621656" y="0"/>
              </a:moveTo>
              <a:lnTo>
                <a:pt x="0" y="4272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35C574-741C-1442-9ADB-360552A92803}">
      <dsp:nvSpPr>
        <dsp:cNvPr id="0" name=""/>
        <dsp:cNvSpPr/>
      </dsp:nvSpPr>
      <dsp:spPr>
        <a:xfrm>
          <a:off x="7696022" y="3518511"/>
          <a:ext cx="604588" cy="648385"/>
        </a:xfrm>
        <a:custGeom>
          <a:avLst/>
          <a:gdLst/>
          <a:ahLst/>
          <a:cxnLst/>
          <a:rect l="0" t="0" r="0" b="0"/>
          <a:pathLst>
            <a:path>
              <a:moveTo>
                <a:pt x="0" y="0"/>
              </a:moveTo>
              <a:lnTo>
                <a:pt x="604588" y="6483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D79040-5E55-F548-9EC1-69046C6DB4F7}">
      <dsp:nvSpPr>
        <dsp:cNvPr id="0" name=""/>
        <dsp:cNvSpPr/>
      </dsp:nvSpPr>
      <dsp:spPr>
        <a:xfrm>
          <a:off x="7065770" y="2366459"/>
          <a:ext cx="621656" cy="836925"/>
        </a:xfrm>
        <a:custGeom>
          <a:avLst/>
          <a:gdLst/>
          <a:ahLst/>
          <a:cxnLst/>
          <a:rect l="0" t="0" r="0" b="0"/>
          <a:pathLst>
            <a:path>
              <a:moveTo>
                <a:pt x="621656" y="0"/>
              </a:moveTo>
              <a:lnTo>
                <a:pt x="0" y="83692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A01171-4E13-FD41-B1B3-C11B473CC77B}">
      <dsp:nvSpPr>
        <dsp:cNvPr id="0" name=""/>
        <dsp:cNvSpPr/>
      </dsp:nvSpPr>
      <dsp:spPr>
        <a:xfrm>
          <a:off x="7057173" y="1334880"/>
          <a:ext cx="604513" cy="716452"/>
        </a:xfrm>
        <a:custGeom>
          <a:avLst/>
          <a:gdLst/>
          <a:ahLst/>
          <a:cxnLst/>
          <a:rect l="0" t="0" r="0" b="0"/>
          <a:pathLst>
            <a:path>
              <a:moveTo>
                <a:pt x="604513" y="0"/>
              </a:moveTo>
              <a:lnTo>
                <a:pt x="0" y="71645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1E1C55-522A-D049-A195-FF37B80D54F2}">
      <dsp:nvSpPr>
        <dsp:cNvPr id="0" name=""/>
        <dsp:cNvSpPr/>
      </dsp:nvSpPr>
      <dsp:spPr>
        <a:xfrm>
          <a:off x="4854125" y="780984"/>
          <a:ext cx="2097077" cy="238508"/>
        </a:xfrm>
        <a:custGeom>
          <a:avLst/>
          <a:gdLst/>
          <a:ahLst/>
          <a:cxnLst/>
          <a:rect l="0" t="0" r="0" b="0"/>
          <a:pathLst>
            <a:path>
              <a:moveTo>
                <a:pt x="0" y="0"/>
              </a:moveTo>
              <a:lnTo>
                <a:pt x="0" y="238508"/>
              </a:lnTo>
              <a:lnTo>
                <a:pt x="2097077" y="23850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4A8869-0F4E-9845-A61C-EB4EE4E11D35}">
      <dsp:nvSpPr>
        <dsp:cNvPr id="0" name=""/>
        <dsp:cNvSpPr/>
      </dsp:nvSpPr>
      <dsp:spPr>
        <a:xfrm>
          <a:off x="2277725" y="1813759"/>
          <a:ext cx="91440" cy="1303369"/>
        </a:xfrm>
        <a:custGeom>
          <a:avLst/>
          <a:gdLst/>
          <a:ahLst/>
          <a:cxnLst/>
          <a:rect l="0" t="0" r="0" b="0"/>
          <a:pathLst>
            <a:path>
              <a:moveTo>
                <a:pt x="45720" y="0"/>
              </a:moveTo>
              <a:lnTo>
                <a:pt x="45720" y="1303369"/>
              </a:lnTo>
              <a:lnTo>
                <a:pt x="58161" y="130336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FA12C4-A174-A14E-B20F-FBC52FCCBD69}">
      <dsp:nvSpPr>
        <dsp:cNvPr id="0" name=""/>
        <dsp:cNvSpPr/>
      </dsp:nvSpPr>
      <dsp:spPr>
        <a:xfrm>
          <a:off x="2323445" y="1813759"/>
          <a:ext cx="2505784" cy="494130"/>
        </a:xfrm>
        <a:custGeom>
          <a:avLst/>
          <a:gdLst/>
          <a:ahLst/>
          <a:cxnLst/>
          <a:rect l="0" t="0" r="0" b="0"/>
          <a:pathLst>
            <a:path>
              <a:moveTo>
                <a:pt x="0" y="0"/>
              </a:moveTo>
              <a:lnTo>
                <a:pt x="0" y="494130"/>
              </a:lnTo>
              <a:lnTo>
                <a:pt x="2505784" y="4941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FAF9E3-6BB8-7846-B249-5A9ED797B525}">
      <dsp:nvSpPr>
        <dsp:cNvPr id="0" name=""/>
        <dsp:cNvSpPr/>
      </dsp:nvSpPr>
      <dsp:spPr>
        <a:xfrm>
          <a:off x="1951142" y="1813759"/>
          <a:ext cx="372302" cy="494137"/>
        </a:xfrm>
        <a:custGeom>
          <a:avLst/>
          <a:gdLst/>
          <a:ahLst/>
          <a:cxnLst/>
          <a:rect l="0" t="0" r="0" b="0"/>
          <a:pathLst>
            <a:path>
              <a:moveTo>
                <a:pt x="372302" y="0"/>
              </a:moveTo>
              <a:lnTo>
                <a:pt x="372302" y="494137"/>
              </a:lnTo>
              <a:lnTo>
                <a:pt x="0" y="49413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512E50-E3CF-2246-8B8D-769834F460EE}">
      <dsp:nvSpPr>
        <dsp:cNvPr id="0" name=""/>
        <dsp:cNvSpPr/>
      </dsp:nvSpPr>
      <dsp:spPr>
        <a:xfrm>
          <a:off x="2953698" y="780984"/>
          <a:ext cx="1900426" cy="717649"/>
        </a:xfrm>
        <a:custGeom>
          <a:avLst/>
          <a:gdLst/>
          <a:ahLst/>
          <a:cxnLst/>
          <a:rect l="0" t="0" r="0" b="0"/>
          <a:pathLst>
            <a:path>
              <a:moveTo>
                <a:pt x="1900426" y="0"/>
              </a:moveTo>
              <a:lnTo>
                <a:pt x="1900426" y="717649"/>
              </a:lnTo>
              <a:lnTo>
                <a:pt x="0" y="71764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5AAA3F-95A7-9946-A0E7-A8EBCEEE6BC2}">
      <dsp:nvSpPr>
        <dsp:cNvPr id="0" name=""/>
        <dsp:cNvSpPr/>
      </dsp:nvSpPr>
      <dsp:spPr>
        <a:xfrm>
          <a:off x="4223872" y="0"/>
          <a:ext cx="1260505" cy="780984"/>
        </a:xfrm>
        <a:prstGeom prst="rect">
          <a:avLst/>
        </a:prstGeom>
        <a:solidFill>
          <a:schemeClr val="accent6">
            <a:alpha val="42000"/>
          </a:scheme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Director  Nutrition and Food Services</a:t>
          </a:r>
        </a:p>
      </dsp:txBody>
      <dsp:txXfrm>
        <a:off x="4223872" y="0"/>
        <a:ext cx="1260505" cy="780984"/>
      </dsp:txXfrm>
    </dsp:sp>
    <dsp:sp modelId="{280F482D-1B6E-5641-9FE8-C27E1C2F1C7B}">
      <dsp:nvSpPr>
        <dsp:cNvPr id="0" name=""/>
        <dsp:cNvSpPr/>
      </dsp:nvSpPr>
      <dsp:spPr>
        <a:xfrm>
          <a:off x="1693193" y="1183506"/>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Assistant Food Service Director</a:t>
          </a:r>
        </a:p>
      </dsp:txBody>
      <dsp:txXfrm>
        <a:off x="1693193" y="1183506"/>
        <a:ext cx="1260505" cy="630252"/>
      </dsp:txXfrm>
    </dsp:sp>
    <dsp:sp modelId="{AA5F2376-0F7B-F146-B690-87CCEE315F5C}">
      <dsp:nvSpPr>
        <dsp:cNvPr id="0" name=""/>
        <dsp:cNvSpPr/>
      </dsp:nvSpPr>
      <dsp:spPr>
        <a:xfrm>
          <a:off x="690637" y="1992770"/>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Commercial Food Services</a:t>
          </a:r>
        </a:p>
      </dsp:txBody>
      <dsp:txXfrm>
        <a:off x="690637" y="1992770"/>
        <a:ext cx="1260505" cy="630252"/>
      </dsp:txXfrm>
    </dsp:sp>
    <dsp:sp modelId="{2737982F-1822-974A-90EF-501DC70DB2D2}">
      <dsp:nvSpPr>
        <dsp:cNvPr id="0" name=""/>
        <dsp:cNvSpPr/>
      </dsp:nvSpPr>
      <dsp:spPr>
        <a:xfrm>
          <a:off x="4829230" y="1992763"/>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Inpatient</a:t>
          </a:r>
        </a:p>
      </dsp:txBody>
      <dsp:txXfrm>
        <a:off x="4829230" y="1992763"/>
        <a:ext cx="1260505" cy="630252"/>
      </dsp:txXfrm>
    </dsp:sp>
    <dsp:sp modelId="{E8088A63-8D29-3340-B90F-0D49BC0A07A8}">
      <dsp:nvSpPr>
        <dsp:cNvPr id="0" name=""/>
        <dsp:cNvSpPr/>
      </dsp:nvSpPr>
      <dsp:spPr>
        <a:xfrm>
          <a:off x="2335887" y="2802002"/>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Cafeteria/Dining</a:t>
          </a:r>
        </a:p>
      </dsp:txBody>
      <dsp:txXfrm>
        <a:off x="2335887" y="2802002"/>
        <a:ext cx="1260505" cy="630252"/>
      </dsp:txXfrm>
    </dsp:sp>
    <dsp:sp modelId="{08DB372A-5E1B-9C4C-B068-2E3E619A928B}">
      <dsp:nvSpPr>
        <dsp:cNvPr id="0" name=""/>
        <dsp:cNvSpPr/>
      </dsp:nvSpPr>
      <dsp:spPr>
        <a:xfrm>
          <a:off x="6951202" y="704104"/>
          <a:ext cx="1420967" cy="630775"/>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Clinical Nutrition Manager</a:t>
          </a:r>
        </a:p>
      </dsp:txBody>
      <dsp:txXfrm>
        <a:off x="6951202" y="704104"/>
        <a:ext cx="1420967" cy="630775"/>
      </dsp:txXfrm>
    </dsp:sp>
    <dsp:sp modelId="{FDA75E55-B3B1-DB40-8D2C-4509DB536FEA}">
      <dsp:nvSpPr>
        <dsp:cNvPr id="0" name=""/>
        <dsp:cNvSpPr/>
      </dsp:nvSpPr>
      <dsp:spPr>
        <a:xfrm>
          <a:off x="7057173" y="1736206"/>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Clinical Nutrition Ma</a:t>
          </a:r>
        </a:p>
      </dsp:txBody>
      <dsp:txXfrm>
        <a:off x="7057173" y="1736206"/>
        <a:ext cx="1260505" cy="630252"/>
      </dsp:txXfrm>
    </dsp:sp>
    <dsp:sp modelId="{74217129-5725-F34C-842A-682D00BBEFD9}">
      <dsp:nvSpPr>
        <dsp:cNvPr id="0" name=""/>
        <dsp:cNvSpPr/>
      </dsp:nvSpPr>
      <dsp:spPr>
        <a:xfrm>
          <a:off x="7065770" y="2888258"/>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Clinical Dietitians (inpatients/outpatients)</a:t>
          </a:r>
        </a:p>
      </dsp:txBody>
      <dsp:txXfrm>
        <a:off x="7065770" y="2888258"/>
        <a:ext cx="1260505" cy="630252"/>
      </dsp:txXfrm>
    </dsp:sp>
    <dsp:sp modelId="{0D8A724C-723A-8F48-9108-F62E08EDBD9A}">
      <dsp:nvSpPr>
        <dsp:cNvPr id="0" name=""/>
        <dsp:cNvSpPr/>
      </dsp:nvSpPr>
      <dsp:spPr>
        <a:xfrm>
          <a:off x="7040106" y="3851769"/>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Dietetic Technicians</a:t>
          </a:r>
        </a:p>
      </dsp:txBody>
      <dsp:txXfrm>
        <a:off x="7040106" y="3851769"/>
        <a:ext cx="1260505" cy="630252"/>
      </dsp:txXfrm>
    </dsp:sp>
    <dsp:sp modelId="{F1D3DBFC-3423-9244-B2FF-C18F46EB0F38}">
      <dsp:nvSpPr>
        <dsp:cNvPr id="0" name=""/>
        <dsp:cNvSpPr/>
      </dsp:nvSpPr>
      <dsp:spPr>
        <a:xfrm>
          <a:off x="7048702" y="4594113"/>
          <a:ext cx="1260505" cy="630252"/>
        </a:xfrm>
        <a:prstGeom prst="rect">
          <a:avLst/>
        </a:prstGeom>
        <a:solidFill>
          <a:srgbClr val="79463D">
            <a:alpha val="30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Dietitians Assistants/Clerks</a:t>
          </a:r>
        </a:p>
      </dsp:txBody>
      <dsp:txXfrm>
        <a:off x="7048702" y="4594113"/>
        <a:ext cx="1260505" cy="630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398FC-AB72-C84D-B0E4-59B736C0AC0B}">
      <dsp:nvSpPr>
        <dsp:cNvPr id="0" name=""/>
        <dsp:cNvSpPr/>
      </dsp:nvSpPr>
      <dsp:spPr>
        <a:xfrm>
          <a:off x="6019646" y="3559748"/>
          <a:ext cx="278020" cy="852595"/>
        </a:xfrm>
        <a:custGeom>
          <a:avLst/>
          <a:gdLst/>
          <a:ahLst/>
          <a:cxnLst/>
          <a:rect l="0" t="0" r="0" b="0"/>
          <a:pathLst>
            <a:path>
              <a:moveTo>
                <a:pt x="0" y="0"/>
              </a:moveTo>
              <a:lnTo>
                <a:pt x="0" y="852595"/>
              </a:lnTo>
              <a:lnTo>
                <a:pt x="278020" y="8525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B69150-E4B2-2E45-ACBE-47DE798B1F50}">
      <dsp:nvSpPr>
        <dsp:cNvPr id="0" name=""/>
        <dsp:cNvSpPr/>
      </dsp:nvSpPr>
      <dsp:spPr>
        <a:xfrm>
          <a:off x="6715313" y="2243785"/>
          <a:ext cx="91440" cy="389228"/>
        </a:xfrm>
        <a:custGeom>
          <a:avLst/>
          <a:gdLst/>
          <a:ahLst/>
          <a:cxnLst/>
          <a:rect l="0" t="0" r="0" b="0"/>
          <a:pathLst>
            <a:path>
              <a:moveTo>
                <a:pt x="45720" y="0"/>
              </a:moveTo>
              <a:lnTo>
                <a:pt x="45720" y="38922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EF183D-8991-2F4A-B063-53777D94C908}">
      <dsp:nvSpPr>
        <dsp:cNvPr id="0" name=""/>
        <dsp:cNvSpPr/>
      </dsp:nvSpPr>
      <dsp:spPr>
        <a:xfrm>
          <a:off x="4443790" y="927823"/>
          <a:ext cx="2317243" cy="389228"/>
        </a:xfrm>
        <a:custGeom>
          <a:avLst/>
          <a:gdLst/>
          <a:ahLst/>
          <a:cxnLst/>
          <a:rect l="0" t="0" r="0" b="0"/>
          <a:pathLst>
            <a:path>
              <a:moveTo>
                <a:pt x="0" y="0"/>
              </a:moveTo>
              <a:lnTo>
                <a:pt x="0" y="194614"/>
              </a:lnTo>
              <a:lnTo>
                <a:pt x="2317243" y="194614"/>
              </a:lnTo>
              <a:lnTo>
                <a:pt x="2317243" y="3892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5DC6A7-0F46-BF48-9708-80BC6408BFBE}">
      <dsp:nvSpPr>
        <dsp:cNvPr id="0" name=""/>
        <dsp:cNvSpPr/>
      </dsp:nvSpPr>
      <dsp:spPr>
        <a:xfrm>
          <a:off x="2435928" y="3559748"/>
          <a:ext cx="278020" cy="852595"/>
        </a:xfrm>
        <a:custGeom>
          <a:avLst/>
          <a:gdLst/>
          <a:ahLst/>
          <a:cxnLst/>
          <a:rect l="0" t="0" r="0" b="0"/>
          <a:pathLst>
            <a:path>
              <a:moveTo>
                <a:pt x="0" y="0"/>
              </a:moveTo>
              <a:lnTo>
                <a:pt x="0" y="852595"/>
              </a:lnTo>
              <a:lnTo>
                <a:pt x="278020" y="85259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F3FF5E-57CC-3A43-A59D-27373C0AD60D}">
      <dsp:nvSpPr>
        <dsp:cNvPr id="0" name=""/>
        <dsp:cNvSpPr/>
      </dsp:nvSpPr>
      <dsp:spPr>
        <a:xfrm>
          <a:off x="2055967" y="2243785"/>
          <a:ext cx="1121348" cy="389228"/>
        </a:xfrm>
        <a:custGeom>
          <a:avLst/>
          <a:gdLst/>
          <a:ahLst/>
          <a:cxnLst/>
          <a:rect l="0" t="0" r="0" b="0"/>
          <a:pathLst>
            <a:path>
              <a:moveTo>
                <a:pt x="0" y="0"/>
              </a:moveTo>
              <a:lnTo>
                <a:pt x="0" y="194614"/>
              </a:lnTo>
              <a:lnTo>
                <a:pt x="1121348" y="194614"/>
              </a:lnTo>
              <a:lnTo>
                <a:pt x="1121348" y="38922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7028C2-606D-8A4C-9F6F-13E402CCDC21}">
      <dsp:nvSpPr>
        <dsp:cNvPr id="0" name=""/>
        <dsp:cNvSpPr/>
      </dsp:nvSpPr>
      <dsp:spPr>
        <a:xfrm>
          <a:off x="944368" y="2243785"/>
          <a:ext cx="1111599" cy="389228"/>
        </a:xfrm>
        <a:custGeom>
          <a:avLst/>
          <a:gdLst/>
          <a:ahLst/>
          <a:cxnLst/>
          <a:rect l="0" t="0" r="0" b="0"/>
          <a:pathLst>
            <a:path>
              <a:moveTo>
                <a:pt x="1111599" y="0"/>
              </a:moveTo>
              <a:lnTo>
                <a:pt x="1111599" y="194614"/>
              </a:lnTo>
              <a:lnTo>
                <a:pt x="0" y="194614"/>
              </a:lnTo>
              <a:lnTo>
                <a:pt x="0" y="38922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F51220-1894-BA46-A502-D8F7C3F6C4DC}">
      <dsp:nvSpPr>
        <dsp:cNvPr id="0" name=""/>
        <dsp:cNvSpPr/>
      </dsp:nvSpPr>
      <dsp:spPr>
        <a:xfrm>
          <a:off x="2055967" y="927823"/>
          <a:ext cx="2387823" cy="389228"/>
        </a:xfrm>
        <a:custGeom>
          <a:avLst/>
          <a:gdLst/>
          <a:ahLst/>
          <a:cxnLst/>
          <a:rect l="0" t="0" r="0" b="0"/>
          <a:pathLst>
            <a:path>
              <a:moveTo>
                <a:pt x="2387823" y="0"/>
              </a:moveTo>
              <a:lnTo>
                <a:pt x="2387823" y="194614"/>
              </a:lnTo>
              <a:lnTo>
                <a:pt x="0" y="194614"/>
              </a:lnTo>
              <a:lnTo>
                <a:pt x="0" y="3892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7BD304-1178-9642-B3A4-1D27C8B34AE8}">
      <dsp:nvSpPr>
        <dsp:cNvPr id="0" name=""/>
        <dsp:cNvSpPr/>
      </dsp:nvSpPr>
      <dsp:spPr>
        <a:xfrm>
          <a:off x="3517056" y="1089"/>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Administrator for Professional Services</a:t>
          </a:r>
        </a:p>
      </dsp:txBody>
      <dsp:txXfrm>
        <a:off x="3517056" y="1089"/>
        <a:ext cx="1853468" cy="926734"/>
      </dsp:txXfrm>
    </dsp:sp>
    <dsp:sp modelId="{87A71E34-ADFC-2B47-91B5-3058E52D1746}">
      <dsp:nvSpPr>
        <dsp:cNvPr id="0" name=""/>
        <dsp:cNvSpPr/>
      </dsp:nvSpPr>
      <dsp:spPr>
        <a:xfrm>
          <a:off x="1129233" y="1317051"/>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Director Nutrition and Food Services</a:t>
          </a:r>
        </a:p>
      </dsp:txBody>
      <dsp:txXfrm>
        <a:off x="1129233" y="1317051"/>
        <a:ext cx="1853468" cy="926734"/>
      </dsp:txXfrm>
    </dsp:sp>
    <dsp:sp modelId="{3898B000-23D2-5848-9AA1-9A65937E26D1}">
      <dsp:nvSpPr>
        <dsp:cNvPr id="0" name=""/>
        <dsp:cNvSpPr/>
      </dsp:nvSpPr>
      <dsp:spPr>
        <a:xfrm>
          <a:off x="17634" y="2633014"/>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Cafeteria/Catering RD</a:t>
          </a:r>
        </a:p>
      </dsp:txBody>
      <dsp:txXfrm>
        <a:off x="17634" y="2633014"/>
        <a:ext cx="1853468" cy="926734"/>
      </dsp:txXfrm>
    </dsp:sp>
    <dsp:sp modelId="{BC1EB56E-F3C8-7A43-A956-C7B0C53959EF}">
      <dsp:nvSpPr>
        <dsp:cNvPr id="0" name=""/>
        <dsp:cNvSpPr/>
      </dsp:nvSpPr>
      <dsp:spPr>
        <a:xfrm>
          <a:off x="2250581" y="2633014"/>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Pt</a:t>
          </a:r>
          <a:r>
            <a:rPr lang="en-US" sz="1700" kern="1200" dirty="0"/>
            <a:t> Food Service RD</a:t>
          </a:r>
        </a:p>
      </dsp:txBody>
      <dsp:txXfrm>
        <a:off x="2250581" y="2633014"/>
        <a:ext cx="1853468" cy="926734"/>
      </dsp:txXfrm>
    </dsp:sp>
    <dsp:sp modelId="{36A1D0FF-00AC-7E4F-AFB4-B2C864D9662F}">
      <dsp:nvSpPr>
        <dsp:cNvPr id="0" name=""/>
        <dsp:cNvSpPr/>
      </dsp:nvSpPr>
      <dsp:spPr>
        <a:xfrm>
          <a:off x="2713948" y="3948976"/>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Dietetic Technicians</a:t>
          </a:r>
        </a:p>
      </dsp:txBody>
      <dsp:txXfrm>
        <a:off x="2713948" y="3948976"/>
        <a:ext cx="1853468" cy="926734"/>
      </dsp:txXfrm>
    </dsp:sp>
    <dsp:sp modelId="{E6EE4654-4A2A-CA49-80D9-D84776F3BD4C}">
      <dsp:nvSpPr>
        <dsp:cNvPr id="0" name=""/>
        <dsp:cNvSpPr/>
      </dsp:nvSpPr>
      <dsp:spPr>
        <a:xfrm>
          <a:off x="5834299" y="1317051"/>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Director Clinical Nutrition</a:t>
          </a:r>
        </a:p>
      </dsp:txBody>
      <dsp:txXfrm>
        <a:off x="5834299" y="1317051"/>
        <a:ext cx="1853468" cy="926734"/>
      </dsp:txXfrm>
    </dsp:sp>
    <dsp:sp modelId="{76A28031-DA69-5D45-AB0D-11EFD57D325B}">
      <dsp:nvSpPr>
        <dsp:cNvPr id="0" name=""/>
        <dsp:cNvSpPr/>
      </dsp:nvSpPr>
      <dsp:spPr>
        <a:xfrm>
          <a:off x="5834299" y="2633014"/>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Clinical Dietitians Specialists</a:t>
          </a:r>
        </a:p>
      </dsp:txBody>
      <dsp:txXfrm>
        <a:off x="5834299" y="2633014"/>
        <a:ext cx="1853468" cy="926734"/>
      </dsp:txXfrm>
    </dsp:sp>
    <dsp:sp modelId="{E5BABF1F-D3CA-6A41-82AD-675040D9FCDB}">
      <dsp:nvSpPr>
        <dsp:cNvPr id="0" name=""/>
        <dsp:cNvSpPr/>
      </dsp:nvSpPr>
      <dsp:spPr>
        <a:xfrm>
          <a:off x="6297666" y="3948976"/>
          <a:ext cx="1853468" cy="926734"/>
        </a:xfrm>
        <a:prstGeom prst="rect">
          <a:avLst/>
        </a:prstGeom>
        <a:solidFill>
          <a:srgbClr val="79463D">
            <a:alpha val="33000"/>
          </a:srgbClr>
        </a:solidFill>
        <a:ln w="2642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Dietetic Technicians</a:t>
          </a:r>
        </a:p>
      </dsp:txBody>
      <dsp:txXfrm>
        <a:off x="6297666" y="3948976"/>
        <a:ext cx="1853468" cy="9267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F6E9E4-C131-8A4A-AAAA-EF80032F5E13}" type="datetimeFigureOut">
              <a:rPr lang="en-US" smtClean="0"/>
              <a:t>1/25/2017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A460E-E307-9841-8FF7-6D4322B93DB9}" type="slidenum">
              <a:rPr lang="en-US" smtClean="0"/>
              <a:t>‹#›</a:t>
            </a:fld>
            <a:endParaRPr lang="en-US"/>
          </a:p>
        </p:txBody>
      </p:sp>
    </p:spTree>
    <p:extLst>
      <p:ext uri="{BB962C8B-B14F-4D97-AF65-F5344CB8AC3E}">
        <p14:creationId xmlns:p14="http://schemas.microsoft.com/office/powerpoint/2010/main" val="3954077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Systematic arrangement of people to accomplish a specific purpose</a:t>
            </a:r>
          </a:p>
          <a:p>
            <a:pPr marL="171450" indent="-171450">
              <a:buFont typeface="Arial"/>
              <a:buChar char="•"/>
            </a:pPr>
            <a:r>
              <a:rPr lang="en-US" dirty="0"/>
              <a:t>Extreme</a:t>
            </a:r>
            <a:r>
              <a:rPr lang="en-US" baseline="0" dirty="0"/>
              <a:t> left &amp; right: </a:t>
            </a:r>
            <a:r>
              <a:rPr lang="en-US" dirty="0"/>
              <a:t>Chaos (</a:t>
            </a:r>
            <a:r>
              <a:rPr lang="en-US" dirty="0" err="1"/>
              <a:t>fawda</a:t>
            </a:r>
            <a:r>
              <a:rPr lang="en-US" dirty="0"/>
              <a:t>)</a:t>
            </a:r>
            <a:r>
              <a:rPr lang="en-US" baseline="0" dirty="0"/>
              <a:t> </a:t>
            </a:r>
            <a:endParaRPr lang="en-US" dirty="0"/>
          </a:p>
          <a:p>
            <a:pPr marL="171450" indent="-171450">
              <a:buFont typeface="Arial"/>
              <a:buChar char="•"/>
            </a:pPr>
            <a:r>
              <a:rPr lang="en-US" dirty="0"/>
              <a:t>Center: Linear-organized</a:t>
            </a:r>
            <a:r>
              <a:rPr lang="en-US" baseline="0" dirty="0"/>
              <a:t>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2</a:t>
            </a:fld>
            <a:endParaRPr lang="en-US"/>
          </a:p>
        </p:txBody>
      </p:sp>
    </p:spTree>
    <p:extLst>
      <p:ext uri="{BB962C8B-B14F-4D97-AF65-F5344CB8AC3E}">
        <p14:creationId xmlns:p14="http://schemas.microsoft.com/office/powerpoint/2010/main" val="40733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Non tangible= behavioral change after diet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Input will always lead to output</a:t>
            </a:r>
            <a:endParaRPr lang="en-US" dirty="0"/>
          </a:p>
          <a:p>
            <a:r>
              <a:rPr lang="en-US" dirty="0"/>
              <a:t>Output:</a:t>
            </a:r>
            <a:r>
              <a:rPr lang="en-US" baseline="0" dirty="0"/>
              <a:t> something was transformed/changed (change in diet, pill)</a:t>
            </a:r>
          </a:p>
          <a:p>
            <a:r>
              <a:rPr lang="en-US" baseline="0" dirty="0"/>
              <a:t>Outcome: Behavioral change: can be the result of an output</a:t>
            </a:r>
          </a:p>
          <a:p>
            <a:r>
              <a:rPr lang="en-US" baseline="0" dirty="0"/>
              <a:t>Outcome is the result </a:t>
            </a:r>
          </a:p>
          <a:p>
            <a:r>
              <a:rPr lang="en-US" baseline="0" dirty="0"/>
              <a:t>Outcome is I will be able to explain</a:t>
            </a:r>
          </a:p>
          <a:p>
            <a:r>
              <a:rPr lang="en-US" baseline="0" dirty="0"/>
              <a:t>Output= </a:t>
            </a:r>
            <a:r>
              <a:rPr lang="en-US" baseline="0" dirty="0" err="1"/>
              <a:t>bosser</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13</a:t>
            </a:fld>
            <a:endParaRPr lang="en-US"/>
          </a:p>
        </p:txBody>
      </p:sp>
    </p:spTree>
    <p:extLst>
      <p:ext uri="{BB962C8B-B14F-4D97-AF65-F5344CB8AC3E}">
        <p14:creationId xmlns:p14="http://schemas.microsoft.com/office/powerpoint/2010/main" val="33428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Input will always lead to output</a:t>
            </a:r>
            <a:endParaRPr lang="en-US" dirty="0"/>
          </a:p>
          <a:p>
            <a:r>
              <a:rPr lang="en-US" dirty="0"/>
              <a:t>Output:</a:t>
            </a:r>
            <a:r>
              <a:rPr lang="en-US" baseline="0" dirty="0"/>
              <a:t> something was transformed/changed (change in diet, pill)</a:t>
            </a:r>
          </a:p>
          <a:p>
            <a:r>
              <a:rPr lang="en-US" baseline="0" dirty="0"/>
              <a:t>Outcome: Behavioral change: can be the result of an output</a:t>
            </a:r>
          </a:p>
          <a:p>
            <a:r>
              <a:rPr lang="en-US" baseline="0" dirty="0"/>
              <a:t>Outcome is the result </a:t>
            </a:r>
          </a:p>
          <a:p>
            <a:r>
              <a:rPr lang="en-US" baseline="0" dirty="0"/>
              <a:t>Output= </a:t>
            </a:r>
            <a:r>
              <a:rPr lang="en-US" baseline="0" dirty="0" err="1"/>
              <a:t>bosser</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Outcome is I will be able to explain</a:t>
            </a:r>
          </a:p>
          <a:p>
            <a:endParaRPr lang="en-US" dirty="0"/>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14</a:t>
            </a:fld>
            <a:endParaRPr lang="en-US"/>
          </a:p>
        </p:txBody>
      </p:sp>
    </p:spTree>
    <p:extLst>
      <p:ext uri="{BB962C8B-B14F-4D97-AF65-F5344CB8AC3E}">
        <p14:creationId xmlns:p14="http://schemas.microsoft.com/office/powerpoint/2010/main" val="243504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Outputs</a:t>
            </a:r>
            <a:r>
              <a:rPr lang="en-US" baseline="0" dirty="0"/>
              <a:t> have been transformed</a:t>
            </a:r>
            <a:endParaRPr lang="en-US" dirty="0"/>
          </a:p>
          <a:p>
            <a:r>
              <a:rPr lang="en-US" dirty="0"/>
              <a:t>Give them few minutes to think about</a:t>
            </a:r>
            <a:r>
              <a:rPr lang="en-US" baseline="0" dirty="0"/>
              <a:t> it and write down answers. They are on the next slide</a:t>
            </a:r>
          </a:p>
          <a:p>
            <a:r>
              <a:rPr lang="en-US" b="1" baseline="0" dirty="0"/>
              <a:t>When not tangible= outcomes???</a:t>
            </a:r>
          </a:p>
        </p:txBody>
      </p:sp>
      <p:sp>
        <p:nvSpPr>
          <p:cNvPr id="4" name="Slide Number Placeholder 3"/>
          <p:cNvSpPr>
            <a:spLocks noGrp="1"/>
          </p:cNvSpPr>
          <p:nvPr>
            <p:ph type="sldNum" sz="quarter" idx="10"/>
          </p:nvPr>
        </p:nvSpPr>
        <p:spPr/>
        <p:txBody>
          <a:bodyPr/>
          <a:lstStyle/>
          <a:p>
            <a:fld id="{8D6A460E-E307-9841-8FF7-6D4322B93DB9}" type="slidenum">
              <a:rPr lang="en-US" smtClean="0"/>
              <a:t>15</a:t>
            </a:fld>
            <a:endParaRPr lang="en-US"/>
          </a:p>
        </p:txBody>
      </p:sp>
    </p:spTree>
    <p:extLst>
      <p:ext uri="{BB962C8B-B14F-4D97-AF65-F5344CB8AC3E}">
        <p14:creationId xmlns:p14="http://schemas.microsoft.com/office/powerpoint/2010/main" val="133907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Output:</a:t>
            </a:r>
            <a:r>
              <a:rPr lang="en-US" baseline="0" dirty="0"/>
              <a:t> something was transformed/changed (change in diet, pill)</a:t>
            </a:r>
          </a:p>
          <a:p>
            <a:r>
              <a:rPr lang="en-US" baseline="0" dirty="0"/>
              <a:t>Input will always lead to output</a:t>
            </a:r>
          </a:p>
          <a:p>
            <a:r>
              <a:rPr lang="en-US" baseline="0" dirty="0"/>
              <a:t>Outcome: Behavioral change: not can be the result of an output</a:t>
            </a:r>
          </a:p>
          <a:p>
            <a:r>
              <a:rPr lang="en-US" baseline="0" dirty="0"/>
              <a:t>Outcome is the result </a:t>
            </a:r>
          </a:p>
          <a:p>
            <a:r>
              <a:rPr lang="en-US" baseline="0" dirty="0"/>
              <a:t>Outcome is I will be able to explain</a:t>
            </a:r>
          </a:p>
          <a:p>
            <a:r>
              <a:rPr lang="en-US" baseline="0" dirty="0"/>
              <a:t>Output= </a:t>
            </a:r>
            <a:r>
              <a:rPr lang="en-US" baseline="0" dirty="0" err="1"/>
              <a:t>bosser</a:t>
            </a:r>
            <a:r>
              <a:rPr lang="en-US" baseline="0" dirty="0"/>
              <a:t>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16</a:t>
            </a:fld>
            <a:endParaRPr lang="en-US"/>
          </a:p>
        </p:txBody>
      </p:sp>
    </p:spTree>
    <p:extLst>
      <p:ext uri="{BB962C8B-B14F-4D97-AF65-F5344CB8AC3E}">
        <p14:creationId xmlns:p14="http://schemas.microsoft.com/office/powerpoint/2010/main" val="386471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20</a:t>
            </a:fld>
            <a:endParaRPr lang="en-US"/>
          </a:p>
        </p:txBody>
      </p:sp>
    </p:spTree>
    <p:extLst>
      <p:ext uri="{BB962C8B-B14F-4D97-AF65-F5344CB8AC3E}">
        <p14:creationId xmlns:p14="http://schemas.microsoft.com/office/powerpoint/2010/main" val="163566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Food services must provide</a:t>
            </a:r>
            <a:r>
              <a:rPr lang="en-US" baseline="0" dirty="0"/>
              <a:t> safe foods: food-handling practices are mandated by federal or state regulations and are evaluated by local and state health departments and by voluntary accrediting agencies. If there is an outbreak of illness traced to a hospital foodservice, the media will probably carry the news to the larger community. Physicians and patients may lose faith in the facility and stop patronizing the hospital which could lead to financial losses.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22</a:t>
            </a:fld>
            <a:endParaRPr lang="en-US"/>
          </a:p>
        </p:txBody>
      </p:sp>
    </p:spTree>
    <p:extLst>
      <p:ext uri="{BB962C8B-B14F-4D97-AF65-F5344CB8AC3E}">
        <p14:creationId xmlns:p14="http://schemas.microsoft.com/office/powerpoint/2010/main" val="223020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Organizational </a:t>
            </a:r>
            <a:r>
              <a:rPr lang="en-US" dirty="0" err="1"/>
              <a:t>misson</a:t>
            </a:r>
            <a:r>
              <a:rPr lang="en-US" dirty="0"/>
              <a:t>= identify of the organization </a:t>
            </a:r>
          </a:p>
          <a:p>
            <a:r>
              <a:rPr lang="en-US" b="1" dirty="0"/>
              <a:t>Should be clear,</a:t>
            </a:r>
            <a:r>
              <a:rPr lang="en-US" b="1" baseline="0" dirty="0"/>
              <a:t> memorable and concise </a:t>
            </a:r>
          </a:p>
          <a:p>
            <a:pPr marL="171450" indent="-171450">
              <a:buFont typeface="Arial"/>
              <a:buChar char="•"/>
            </a:pPr>
            <a:r>
              <a:rPr lang="en-US" sz="1200" dirty="0"/>
              <a:t>The mission should</a:t>
            </a:r>
            <a:r>
              <a:rPr lang="en-US" sz="1200" baseline="0" dirty="0"/>
              <a:t> be the driving force behind the establishment and revision of plans. </a:t>
            </a:r>
          </a:p>
          <a:p>
            <a:pPr marL="171450" indent="-171450">
              <a:buFont typeface="Arial"/>
              <a:buChar char="•"/>
            </a:pPr>
            <a:r>
              <a:rPr lang="en-US" sz="1200" baseline="0" dirty="0"/>
              <a:t>Ex mission statements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TED</a:t>
            </a:r>
            <a:r>
              <a:rPr lang="en-US" sz="1200" b="0" kern="1200" dirty="0">
                <a:solidFill>
                  <a:schemeClr val="tx1"/>
                </a:solidFill>
                <a:latin typeface="+mn-lt"/>
                <a:ea typeface="+mn-ea"/>
                <a:cs typeface="+mn-cs"/>
              </a:rPr>
              <a:t>: Spreading Ideas. (2 words)</a:t>
            </a:r>
            <a:endParaRPr lang="en-US" sz="1200" baseline="0" dirty="0"/>
          </a:p>
          <a:p>
            <a:pPr marL="171450" indent="-171450">
              <a:buFont typeface="Arial"/>
              <a:buChar char="•"/>
            </a:pPr>
            <a:r>
              <a:rPr lang="en-US" sz="1200" b="1" kern="1200" dirty="0" err="1">
                <a:solidFill>
                  <a:schemeClr val="tx1"/>
                </a:solidFill>
                <a:latin typeface="+mn-lt"/>
                <a:ea typeface="+mn-ea"/>
                <a:cs typeface="+mn-cs"/>
              </a:rPr>
              <a:t>Lifestrong</a:t>
            </a:r>
            <a:r>
              <a:rPr lang="en-US" sz="1200" b="0" kern="1200" dirty="0">
                <a:solidFill>
                  <a:schemeClr val="tx1"/>
                </a:solidFill>
                <a:latin typeface="+mn-lt"/>
                <a:ea typeface="+mn-ea"/>
                <a:cs typeface="+mn-cs"/>
              </a:rPr>
              <a:t>: To inspire and empower people affected by cancer. (8)</a:t>
            </a:r>
          </a:p>
          <a:p>
            <a:pPr marL="171450" indent="-171450">
              <a:buFont typeface="Arial"/>
              <a:buChar char="•"/>
            </a:pPr>
            <a:r>
              <a:rPr lang="en-US" sz="1200" b="1" kern="1200" dirty="0">
                <a:solidFill>
                  <a:schemeClr val="tx1"/>
                </a:solidFill>
                <a:latin typeface="+mn-lt"/>
                <a:ea typeface="+mn-ea"/>
                <a:cs typeface="+mn-cs"/>
              </a:rPr>
              <a:t>Best Friends Animal Society</a:t>
            </a:r>
            <a:r>
              <a:rPr lang="en-US" sz="1200" b="0" kern="1200" dirty="0">
                <a:solidFill>
                  <a:schemeClr val="tx1"/>
                </a:solidFill>
                <a:latin typeface="+mn-lt"/>
                <a:ea typeface="+mn-ea"/>
                <a:cs typeface="+mn-cs"/>
              </a:rPr>
              <a:t>: A better world through kindness to animals. (7)</a:t>
            </a:r>
          </a:p>
          <a:p>
            <a:pPr marL="171450" indent="-171450">
              <a:buFont typeface="Arial"/>
              <a:buChar char="•"/>
            </a:pPr>
            <a:r>
              <a:rPr lang="en-US" sz="1200" b="1" kern="1200" dirty="0">
                <a:solidFill>
                  <a:schemeClr val="tx1"/>
                </a:solidFill>
                <a:latin typeface="+mn-lt"/>
                <a:ea typeface="+mn-ea"/>
                <a:cs typeface="+mn-cs"/>
              </a:rPr>
              <a:t>American Heart Association</a:t>
            </a:r>
            <a:r>
              <a:rPr lang="en-US" sz="1200" b="0" kern="1200" dirty="0">
                <a:solidFill>
                  <a:schemeClr val="tx1"/>
                </a:solidFill>
                <a:latin typeface="+mn-lt"/>
                <a:ea typeface="+mn-ea"/>
                <a:cs typeface="+mn-cs"/>
              </a:rPr>
              <a:t>: To build healthier lives, free of cardiovascular diseases and stroke. (10)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American Diabetes Association</a:t>
            </a:r>
            <a:r>
              <a:rPr lang="en-US" sz="1200" b="0" kern="1200" dirty="0">
                <a:solidFill>
                  <a:schemeClr val="tx1"/>
                </a:solidFill>
                <a:latin typeface="+mn-lt"/>
                <a:ea typeface="+mn-ea"/>
                <a:cs typeface="+mn-cs"/>
              </a:rPr>
              <a:t>: To prevent and cure diabetes and to improve the lives of all people affected by diabetes. (16)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Make-A-Wish</a:t>
            </a:r>
            <a:r>
              <a:rPr lang="en-US" sz="1200" b="0" kern="1200" dirty="0">
                <a:solidFill>
                  <a:schemeClr val="tx1"/>
                </a:solidFill>
                <a:latin typeface="+mn-lt"/>
                <a:ea typeface="+mn-ea"/>
                <a:cs typeface="+mn-cs"/>
              </a:rPr>
              <a:t>: We grant the wishes of children with life-threatening medical conditions to enrich the human experience with hope, strength and joy. (21)</a:t>
            </a:r>
          </a:p>
          <a:p>
            <a:pPr marL="171450" indent="-171450">
              <a:buFont typeface="Arial"/>
              <a:buChar cha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25</a:t>
            </a:fld>
            <a:endParaRPr lang="en-US"/>
          </a:p>
        </p:txBody>
      </p:sp>
    </p:spTree>
    <p:extLst>
      <p:ext uri="{BB962C8B-B14F-4D97-AF65-F5344CB8AC3E}">
        <p14:creationId xmlns:p14="http://schemas.microsoft.com/office/powerpoint/2010/main" val="176626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dirty="0"/>
              <a:t>The mission should</a:t>
            </a:r>
            <a:r>
              <a:rPr lang="en-US" sz="1200" baseline="0" dirty="0"/>
              <a:t> be the driving force behind the establishment and revision of plans. </a:t>
            </a:r>
            <a:r>
              <a:rPr lang="en-US" sz="1200" kern="1200" dirty="0">
                <a:solidFill>
                  <a:schemeClr val="tx1"/>
                </a:solidFill>
                <a:latin typeface="+mn-lt"/>
                <a:ea typeface="+mn-ea"/>
                <a:cs typeface="+mn-cs"/>
              </a:rPr>
              <a:t>The best mission statements are </a:t>
            </a:r>
            <a:r>
              <a:rPr lang="en-US" sz="1200" b="1" kern="1200" dirty="0">
                <a:solidFill>
                  <a:schemeClr val="tx1"/>
                </a:solidFill>
                <a:latin typeface="+mn-lt"/>
                <a:ea typeface="+mn-ea"/>
                <a:cs typeface="+mn-cs"/>
              </a:rPr>
              <a:t>clear, memorable, and concise</a:t>
            </a:r>
            <a:r>
              <a:rPr lang="en-US" sz="1200" b="0" kern="1200" dirty="0">
                <a:solidFill>
                  <a:schemeClr val="tx1"/>
                </a:solidFill>
                <a:latin typeface="+mn-lt"/>
                <a:ea typeface="+mn-ea"/>
                <a:cs typeface="+mn-cs"/>
              </a:rPr>
              <a:t>.</a:t>
            </a:r>
            <a:endParaRPr lang="en-US" sz="1200" baseline="0" dirty="0"/>
          </a:p>
          <a:p>
            <a:pPr marL="171450" indent="-171450">
              <a:buFont typeface="Arial"/>
              <a:buChar char="•"/>
            </a:pPr>
            <a:r>
              <a:rPr lang="en-US" sz="1200" baseline="0" dirty="0"/>
              <a:t>Ex mission statements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TED</a:t>
            </a:r>
            <a:r>
              <a:rPr lang="en-US" sz="1200" b="0" kern="1200" dirty="0">
                <a:solidFill>
                  <a:schemeClr val="tx1"/>
                </a:solidFill>
                <a:latin typeface="+mn-lt"/>
                <a:ea typeface="+mn-ea"/>
                <a:cs typeface="+mn-cs"/>
              </a:rPr>
              <a:t>: Spreading Ideas. (2 words)</a:t>
            </a:r>
            <a:endParaRPr lang="en-US" sz="1200" baseline="0" dirty="0"/>
          </a:p>
          <a:p>
            <a:pPr marL="171450" indent="-171450">
              <a:buFont typeface="Arial"/>
              <a:buChar char="•"/>
            </a:pPr>
            <a:r>
              <a:rPr lang="en-US" sz="1200" b="1" kern="1200" dirty="0" err="1">
                <a:solidFill>
                  <a:schemeClr val="tx1"/>
                </a:solidFill>
                <a:latin typeface="+mn-lt"/>
                <a:ea typeface="+mn-ea"/>
                <a:cs typeface="+mn-cs"/>
              </a:rPr>
              <a:t>Lifestrong</a:t>
            </a:r>
            <a:r>
              <a:rPr lang="en-US" sz="1200" b="0" kern="1200" dirty="0">
                <a:solidFill>
                  <a:schemeClr val="tx1"/>
                </a:solidFill>
                <a:latin typeface="+mn-lt"/>
                <a:ea typeface="+mn-ea"/>
                <a:cs typeface="+mn-cs"/>
              </a:rPr>
              <a:t>: To inspire and empower people affected by cancer. (8)</a:t>
            </a:r>
          </a:p>
          <a:p>
            <a:pPr marL="171450" indent="-171450">
              <a:buFont typeface="Arial"/>
              <a:buChar char="•"/>
            </a:pPr>
            <a:r>
              <a:rPr lang="en-US" sz="1200" b="1" kern="1200" dirty="0">
                <a:solidFill>
                  <a:schemeClr val="tx1"/>
                </a:solidFill>
                <a:latin typeface="+mn-lt"/>
                <a:ea typeface="+mn-ea"/>
                <a:cs typeface="+mn-cs"/>
              </a:rPr>
              <a:t>Best Friends Animal Society</a:t>
            </a:r>
            <a:r>
              <a:rPr lang="en-US" sz="1200" b="0" kern="1200" dirty="0">
                <a:solidFill>
                  <a:schemeClr val="tx1"/>
                </a:solidFill>
                <a:latin typeface="+mn-lt"/>
                <a:ea typeface="+mn-ea"/>
                <a:cs typeface="+mn-cs"/>
              </a:rPr>
              <a:t>: A better world through kindness to animals. (7)</a:t>
            </a:r>
          </a:p>
          <a:p>
            <a:pPr marL="171450" indent="-171450">
              <a:buFont typeface="Arial"/>
              <a:buChar char="•"/>
            </a:pPr>
            <a:r>
              <a:rPr lang="en-US" sz="1200" b="1" kern="1200" dirty="0">
                <a:solidFill>
                  <a:schemeClr val="tx1"/>
                </a:solidFill>
                <a:latin typeface="+mn-lt"/>
                <a:ea typeface="+mn-ea"/>
                <a:cs typeface="+mn-cs"/>
              </a:rPr>
              <a:t>American Heart Association</a:t>
            </a:r>
            <a:r>
              <a:rPr lang="en-US" sz="1200" b="0" kern="1200" dirty="0">
                <a:solidFill>
                  <a:schemeClr val="tx1"/>
                </a:solidFill>
                <a:latin typeface="+mn-lt"/>
                <a:ea typeface="+mn-ea"/>
                <a:cs typeface="+mn-cs"/>
              </a:rPr>
              <a:t>: To build healthier lives, free of cardiovascular diseases and stroke. (10)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American Diabetes Association</a:t>
            </a:r>
            <a:r>
              <a:rPr lang="en-US" sz="1200" b="0" kern="1200" dirty="0">
                <a:solidFill>
                  <a:schemeClr val="tx1"/>
                </a:solidFill>
                <a:latin typeface="+mn-lt"/>
                <a:ea typeface="+mn-ea"/>
                <a:cs typeface="+mn-cs"/>
              </a:rPr>
              <a:t>: To prevent and cure diabetes and to improve the lives of all people affected by diabetes. (16)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latin typeface="+mn-lt"/>
                <a:ea typeface="+mn-ea"/>
                <a:cs typeface="+mn-cs"/>
              </a:rPr>
              <a:t>Make-A-Wish</a:t>
            </a:r>
            <a:r>
              <a:rPr lang="en-US" sz="1200" b="0" kern="1200" dirty="0">
                <a:solidFill>
                  <a:schemeClr val="tx1"/>
                </a:solidFill>
                <a:latin typeface="+mn-lt"/>
                <a:ea typeface="+mn-ea"/>
                <a:cs typeface="+mn-cs"/>
              </a:rPr>
              <a:t>: We grant the wishes of children with life-threatening medical conditions to enrich the human experience with hope, strength and joy. (21)</a:t>
            </a:r>
          </a:p>
          <a:p>
            <a:pPr marL="171450" indent="-171450">
              <a:buFont typeface="Arial"/>
              <a:buChar char="•"/>
            </a:pPr>
            <a:endParaRPr lang="en-US" sz="1200" dirty="0"/>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27</a:t>
            </a:fld>
            <a:endParaRPr lang="en-US"/>
          </a:p>
        </p:txBody>
      </p:sp>
    </p:spTree>
    <p:extLst>
      <p:ext uri="{BB962C8B-B14F-4D97-AF65-F5344CB8AC3E}">
        <p14:creationId xmlns:p14="http://schemas.microsoft.com/office/powerpoint/2010/main" val="355888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Statement of what or how you would like things to be; a picture of the future you’re working to create, what you want your business to become</a:t>
            </a:r>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30</a:t>
            </a:fld>
            <a:endParaRPr lang="en-US"/>
          </a:p>
        </p:txBody>
      </p:sp>
    </p:spTree>
    <p:extLst>
      <p:ext uri="{BB962C8B-B14F-4D97-AF65-F5344CB8AC3E}">
        <p14:creationId xmlns:p14="http://schemas.microsoft.com/office/powerpoint/2010/main" val="167162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values: Quality service,</a:t>
            </a:r>
            <a:r>
              <a:rPr lang="en-US" baseline="0" dirty="0"/>
              <a:t> </a:t>
            </a:r>
            <a:r>
              <a:rPr lang="en-US" dirty="0"/>
              <a:t>Excellence,</a:t>
            </a:r>
            <a:r>
              <a:rPr lang="en-US" baseline="0" dirty="0"/>
              <a:t> </a:t>
            </a:r>
            <a:r>
              <a:rPr lang="en-US" dirty="0"/>
              <a:t>Trust.</a:t>
            </a:r>
            <a:r>
              <a:rPr lang="en-US" baseline="0" dirty="0"/>
              <a:t> </a:t>
            </a:r>
            <a:r>
              <a:rPr lang="en-US" dirty="0"/>
              <a:t>Respect,</a:t>
            </a:r>
            <a:r>
              <a:rPr lang="en-US" baseline="0" dirty="0"/>
              <a:t> </a:t>
            </a:r>
            <a:r>
              <a:rPr lang="en-US" dirty="0"/>
              <a:t>Responsibility</a:t>
            </a:r>
          </a:p>
          <a:p>
            <a:r>
              <a:rPr lang="en-US" dirty="0"/>
              <a:t>…</a:t>
            </a:r>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31</a:t>
            </a:fld>
            <a:endParaRPr lang="en-US"/>
          </a:p>
        </p:txBody>
      </p:sp>
    </p:spTree>
    <p:extLst>
      <p:ext uri="{BB962C8B-B14F-4D97-AF65-F5344CB8AC3E}">
        <p14:creationId xmlns:p14="http://schemas.microsoft.com/office/powerpoint/2010/main" val="1155284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Organized-clear-neat</a:t>
            </a:r>
          </a:p>
          <a:p>
            <a:pPr marL="171450" indent="-171450">
              <a:buFont typeface="Arial"/>
              <a:buChar char="•"/>
            </a:pPr>
            <a:r>
              <a:rPr lang="en-US" dirty="0"/>
              <a:t>Different types of organizations </a:t>
            </a:r>
          </a:p>
        </p:txBody>
      </p:sp>
      <p:sp>
        <p:nvSpPr>
          <p:cNvPr id="4" name="Slide Number Placeholder 3"/>
          <p:cNvSpPr>
            <a:spLocks noGrp="1"/>
          </p:cNvSpPr>
          <p:nvPr>
            <p:ph type="sldNum" sz="quarter" idx="10"/>
          </p:nvPr>
        </p:nvSpPr>
        <p:spPr/>
        <p:txBody>
          <a:bodyPr/>
          <a:lstStyle/>
          <a:p>
            <a:fld id="{8D6A460E-E307-9841-8FF7-6D4322B93DB9}" type="slidenum">
              <a:rPr lang="en-US" smtClean="0"/>
              <a:t>3</a:t>
            </a:fld>
            <a:endParaRPr lang="en-US"/>
          </a:p>
        </p:txBody>
      </p:sp>
    </p:spTree>
    <p:extLst>
      <p:ext uri="{BB962C8B-B14F-4D97-AF65-F5344CB8AC3E}">
        <p14:creationId xmlns:p14="http://schemas.microsoft.com/office/powerpoint/2010/main" val="346907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a:t>
            </a:r>
            <a:r>
              <a:rPr lang="en-US" baseline="0" dirty="0"/>
              <a:t> values</a:t>
            </a:r>
            <a:r>
              <a:rPr lang="en-US" dirty="0"/>
              <a:t> of</a:t>
            </a:r>
            <a:r>
              <a:rPr lang="en-US" baseline="0" dirty="0"/>
              <a:t> the organization</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32</a:t>
            </a:fld>
            <a:endParaRPr lang="en-US"/>
          </a:p>
        </p:txBody>
      </p:sp>
    </p:spTree>
    <p:extLst>
      <p:ext uri="{BB962C8B-B14F-4D97-AF65-F5344CB8AC3E}">
        <p14:creationId xmlns:p14="http://schemas.microsoft.com/office/powerpoint/2010/main" val="1529854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all of</a:t>
            </a:r>
            <a:r>
              <a:rPr lang="en-US" baseline="0" dirty="0"/>
              <a:t> these examples of values??? DO you notice something wrong?</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35</a:t>
            </a:fld>
            <a:endParaRPr lang="en-US"/>
          </a:p>
        </p:txBody>
      </p:sp>
    </p:spTree>
    <p:extLst>
      <p:ext uri="{BB962C8B-B14F-4D97-AF65-F5344CB8AC3E}">
        <p14:creationId xmlns:p14="http://schemas.microsoft.com/office/powerpoint/2010/main" val="163277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all of</a:t>
            </a:r>
            <a:r>
              <a:rPr lang="en-US" baseline="0" dirty="0"/>
              <a:t> these examples of values??? DO you notice something wrong?</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36</a:t>
            </a:fld>
            <a:endParaRPr lang="en-US"/>
          </a:p>
        </p:txBody>
      </p:sp>
    </p:spTree>
    <p:extLst>
      <p:ext uri="{BB962C8B-B14F-4D97-AF65-F5344CB8AC3E}">
        <p14:creationId xmlns:p14="http://schemas.microsoft.com/office/powerpoint/2010/main" val="1632778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a:t>
            </a:r>
          </a:p>
          <a:p>
            <a:pPr marL="171450" indent="-171450">
              <a:buFontTx/>
              <a:buChar char="-"/>
            </a:pPr>
            <a:r>
              <a:rPr lang="en-US" dirty="0"/>
              <a:t>In some organizations managers are encouraged to make decisions related to their area of responsibility and inform their supervisors only when problems</a:t>
            </a:r>
            <a:r>
              <a:rPr lang="en-US" baseline="0" dirty="0"/>
              <a:t> arise</a:t>
            </a:r>
          </a:p>
          <a:p>
            <a:pPr marL="171450" indent="-171450">
              <a:buFontTx/>
              <a:buChar char="-"/>
            </a:pPr>
            <a:r>
              <a:rPr lang="en-US" baseline="0" dirty="0"/>
              <a:t>In other organizations, all decisions need to be cleared with a supervisor before being implemented</a:t>
            </a:r>
          </a:p>
          <a:p>
            <a:pPr marL="171450" indent="-171450">
              <a:buFontTx/>
              <a:buChar char="-"/>
            </a:pPr>
            <a:r>
              <a:rPr lang="en-US" baseline="0" dirty="0"/>
              <a:t>Sending e-mails versus communicating verbally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37</a:t>
            </a:fld>
            <a:endParaRPr lang="en-US"/>
          </a:p>
        </p:txBody>
      </p:sp>
    </p:spTree>
    <p:extLst>
      <p:ext uri="{BB962C8B-B14F-4D97-AF65-F5344CB8AC3E}">
        <p14:creationId xmlns:p14="http://schemas.microsoft.com/office/powerpoint/2010/main" val="2860883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characteristics associated with organizational culture</a:t>
            </a:r>
          </a:p>
        </p:txBody>
      </p:sp>
      <p:sp>
        <p:nvSpPr>
          <p:cNvPr id="4" name="Slide Number Placeholder 3"/>
          <p:cNvSpPr>
            <a:spLocks noGrp="1"/>
          </p:cNvSpPr>
          <p:nvPr>
            <p:ph type="sldNum" sz="quarter" idx="10"/>
          </p:nvPr>
        </p:nvSpPr>
        <p:spPr/>
        <p:txBody>
          <a:bodyPr/>
          <a:lstStyle/>
          <a:p>
            <a:fld id="{8D6A460E-E307-9841-8FF7-6D4322B93DB9}" type="slidenum">
              <a:rPr lang="en-US" smtClean="0"/>
              <a:t>38</a:t>
            </a:fld>
            <a:endParaRPr lang="en-US"/>
          </a:p>
        </p:txBody>
      </p:sp>
    </p:spTree>
    <p:extLst>
      <p:ext uri="{BB962C8B-B14F-4D97-AF65-F5344CB8AC3E}">
        <p14:creationId xmlns:p14="http://schemas.microsoft.com/office/powerpoint/2010/main" val="719126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100" dirty="0"/>
              <a:t>An </a:t>
            </a:r>
            <a:r>
              <a:rPr lang="en-US" sz="1100" b="1" dirty="0"/>
              <a:t>autocratic manager </a:t>
            </a:r>
            <a:r>
              <a:rPr lang="en-US" sz="1100" dirty="0"/>
              <a:t>could be successful in an organization that is multilayered, centralized and operated in a way that relies heavily on rules and regulations. In</a:t>
            </a:r>
            <a:r>
              <a:rPr lang="en-US" sz="1100" baseline="0" dirty="0"/>
              <a:t> such organizations, one cannot expect employees to take risks or express creative ideas; employees must be willing to do what they are told to do without asking too many questions. </a:t>
            </a:r>
          </a:p>
          <a:p>
            <a:pPr marL="171450" indent="-171450">
              <a:buFontTx/>
              <a:buChar char="-"/>
            </a:pPr>
            <a:r>
              <a:rPr lang="en-US" sz="1100" baseline="0" dirty="0"/>
              <a:t>A flat organization with decentralized decision making, will not be a comfortable place for an autocratic manager; in such organizations, managers would encourage employees to take responsibility for their own actions and empower them to make decisions and take risks without fear of reprimand </a:t>
            </a:r>
          </a:p>
          <a:p>
            <a:pPr marL="171450" indent="-171450">
              <a:buFontTx/>
              <a:buChar char="-"/>
            </a:pPr>
            <a:r>
              <a:rPr lang="en-US" sz="1100" baseline="0" dirty="0"/>
              <a:t>Organizations promoting from within have an advantage in that the new managers know how things are done within the culture that exists. </a:t>
            </a:r>
            <a:endParaRPr lang="en-US" sz="1100" dirty="0"/>
          </a:p>
        </p:txBody>
      </p:sp>
      <p:sp>
        <p:nvSpPr>
          <p:cNvPr id="4" name="Slide Number Placeholder 3"/>
          <p:cNvSpPr>
            <a:spLocks noGrp="1"/>
          </p:cNvSpPr>
          <p:nvPr>
            <p:ph type="sldNum" sz="quarter" idx="10"/>
          </p:nvPr>
        </p:nvSpPr>
        <p:spPr/>
        <p:txBody>
          <a:bodyPr/>
          <a:lstStyle/>
          <a:p>
            <a:fld id="{8D6A460E-E307-9841-8FF7-6D4322B93DB9}" type="slidenum">
              <a:rPr lang="en-US" smtClean="0"/>
              <a:t>40</a:t>
            </a:fld>
            <a:endParaRPr lang="en-US"/>
          </a:p>
        </p:txBody>
      </p:sp>
    </p:spTree>
    <p:extLst>
      <p:ext uri="{BB962C8B-B14F-4D97-AF65-F5344CB8AC3E}">
        <p14:creationId xmlns:p14="http://schemas.microsoft.com/office/powerpoint/2010/main" val="828306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a:t>
            </a:r>
            <a:r>
              <a:rPr lang="en-US" baseline="0" dirty="0"/>
              <a:t> be talking about the structure/framework of the organization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42</a:t>
            </a:fld>
            <a:endParaRPr lang="en-US"/>
          </a:p>
        </p:txBody>
      </p:sp>
    </p:spTree>
    <p:extLst>
      <p:ext uri="{BB962C8B-B14F-4D97-AF65-F5344CB8AC3E}">
        <p14:creationId xmlns:p14="http://schemas.microsoft.com/office/powerpoint/2010/main" val="292890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Food service workers</a:t>
            </a:r>
            <a:r>
              <a:rPr lang="en-US" b="1" i="0" baseline="0" dirty="0"/>
              <a:t> report to the dietetic technician, who reports to the </a:t>
            </a:r>
            <a:r>
              <a:rPr lang="en-US" b="1" i="0" baseline="0" dirty="0" err="1"/>
              <a:t>chiefl</a:t>
            </a:r>
            <a:r>
              <a:rPr lang="en-US" b="1" i="0" baseline="0" dirty="0"/>
              <a:t> clinical dietitian, who reports to the assistant director for patient services and so forth</a:t>
            </a:r>
            <a:endParaRPr lang="en-US" b="1" i="0" dirty="0"/>
          </a:p>
        </p:txBody>
      </p:sp>
      <p:sp>
        <p:nvSpPr>
          <p:cNvPr id="4" name="Slide Number Placeholder 3"/>
          <p:cNvSpPr>
            <a:spLocks noGrp="1"/>
          </p:cNvSpPr>
          <p:nvPr>
            <p:ph type="sldNum" sz="quarter" idx="10"/>
          </p:nvPr>
        </p:nvSpPr>
        <p:spPr/>
        <p:txBody>
          <a:bodyPr/>
          <a:lstStyle/>
          <a:p>
            <a:fld id="{8D6A460E-E307-9841-8FF7-6D4322B93DB9}" type="slidenum">
              <a:rPr lang="en-US" smtClean="0"/>
              <a:t>44</a:t>
            </a:fld>
            <a:endParaRPr lang="en-US"/>
          </a:p>
        </p:txBody>
      </p:sp>
    </p:spTree>
    <p:extLst>
      <p:ext uri="{BB962C8B-B14F-4D97-AF65-F5344CB8AC3E}">
        <p14:creationId xmlns:p14="http://schemas.microsoft.com/office/powerpoint/2010/main" val="270711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service workers</a:t>
            </a:r>
            <a:r>
              <a:rPr lang="en-US" baseline="0" dirty="0"/>
              <a:t> report to the dietetic technician, who reports to the </a:t>
            </a:r>
            <a:r>
              <a:rPr lang="en-US" baseline="0" dirty="0" err="1"/>
              <a:t>chiefl</a:t>
            </a:r>
            <a:r>
              <a:rPr lang="en-US" baseline="0" dirty="0"/>
              <a:t> clinical dietitian, who reports to the assistant director for </a:t>
            </a:r>
            <a:r>
              <a:rPr lang="en-US" baseline="0" dirty="0" err="1"/>
              <a:t>pt</a:t>
            </a:r>
            <a:r>
              <a:rPr lang="en-US" baseline="0" dirty="0"/>
              <a:t> services and </a:t>
            </a:r>
            <a:r>
              <a:rPr lang="en-US" baseline="0"/>
              <a:t>so forth</a:t>
            </a:r>
            <a:endParaRPr lang="en-US"/>
          </a:p>
        </p:txBody>
      </p:sp>
      <p:sp>
        <p:nvSpPr>
          <p:cNvPr id="4" name="Slide Number Placeholder 3"/>
          <p:cNvSpPr>
            <a:spLocks noGrp="1"/>
          </p:cNvSpPr>
          <p:nvPr>
            <p:ph type="sldNum" sz="quarter" idx="10"/>
          </p:nvPr>
        </p:nvSpPr>
        <p:spPr/>
        <p:txBody>
          <a:bodyPr/>
          <a:lstStyle/>
          <a:p>
            <a:fld id="{8D6A460E-E307-9841-8FF7-6D4322B93DB9}" type="slidenum">
              <a:rPr lang="en-US" smtClean="0"/>
              <a:t>45</a:t>
            </a:fld>
            <a:endParaRPr lang="en-US"/>
          </a:p>
        </p:txBody>
      </p:sp>
    </p:spTree>
    <p:extLst>
      <p:ext uri="{BB962C8B-B14F-4D97-AF65-F5344CB8AC3E}">
        <p14:creationId xmlns:p14="http://schemas.microsoft.com/office/powerpoint/2010/main" val="270711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thing that characterizes line</a:t>
            </a:r>
            <a:r>
              <a:rPr lang="en-US" b="1" baseline="0" dirty="0"/>
              <a:t> managers is that there is a distinct chain of command both upward and downward (vertical relationships between members that are based on authority and power); </a:t>
            </a:r>
          </a:p>
          <a:p>
            <a:r>
              <a:rPr lang="en-US" b="1" baseline="0" dirty="0"/>
              <a:t>when management relationships are vertical it is considered taboo to circumvent any managerial level; no one is supposed to deal directly with the boss’s boss, or worse yet, to make direct contact with the president of the company on matters related to the organization or its business</a:t>
            </a:r>
            <a:endParaRPr lang="en-US" b="1" dirty="0"/>
          </a:p>
        </p:txBody>
      </p:sp>
      <p:sp>
        <p:nvSpPr>
          <p:cNvPr id="4" name="Slide Number Placeholder 3"/>
          <p:cNvSpPr>
            <a:spLocks noGrp="1"/>
          </p:cNvSpPr>
          <p:nvPr>
            <p:ph type="sldNum" sz="quarter" idx="10"/>
          </p:nvPr>
        </p:nvSpPr>
        <p:spPr/>
        <p:txBody>
          <a:bodyPr/>
          <a:lstStyle/>
          <a:p>
            <a:fld id="{8D6A460E-E307-9841-8FF7-6D4322B93DB9}" type="slidenum">
              <a:rPr lang="en-US" smtClean="0"/>
              <a:t>46</a:t>
            </a:fld>
            <a:endParaRPr lang="en-US"/>
          </a:p>
        </p:txBody>
      </p:sp>
    </p:spTree>
    <p:extLst>
      <p:ext uri="{BB962C8B-B14F-4D97-AF65-F5344CB8AC3E}">
        <p14:creationId xmlns:p14="http://schemas.microsoft.com/office/powerpoint/2010/main" val="201127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none" kern="1200" baseline="0" dirty="0">
                <a:solidFill>
                  <a:schemeClr val="tx1"/>
                </a:solidFill>
                <a:latin typeface="+mn-lt"/>
                <a:ea typeface="+mn-ea"/>
                <a:cs typeface="+mn-cs"/>
              </a:rPr>
              <a:t>People, structure and purpose are necessary components for any organization to exist be it a family, a church, a sports team, a hospital, a restaurant chain or a government</a:t>
            </a:r>
            <a:endParaRPr lang="en-US" sz="1100" dirty="0"/>
          </a:p>
        </p:txBody>
      </p:sp>
      <p:sp>
        <p:nvSpPr>
          <p:cNvPr id="4" name="Slide Number Placeholder 3"/>
          <p:cNvSpPr>
            <a:spLocks noGrp="1"/>
          </p:cNvSpPr>
          <p:nvPr>
            <p:ph type="sldNum" sz="quarter" idx="10"/>
          </p:nvPr>
        </p:nvSpPr>
        <p:spPr/>
        <p:txBody>
          <a:bodyPr/>
          <a:lstStyle/>
          <a:p>
            <a:fld id="{8D6A460E-E307-9841-8FF7-6D4322B93DB9}" type="slidenum">
              <a:rPr lang="en-US" smtClean="0"/>
              <a:t>5</a:t>
            </a:fld>
            <a:endParaRPr lang="en-US"/>
          </a:p>
        </p:txBody>
      </p:sp>
    </p:spTree>
    <p:extLst>
      <p:ext uri="{BB962C8B-B14F-4D97-AF65-F5344CB8AC3E}">
        <p14:creationId xmlns:p14="http://schemas.microsoft.com/office/powerpoint/2010/main" val="3288441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pharmacy</a:t>
            </a:r>
          </a:p>
        </p:txBody>
      </p:sp>
      <p:sp>
        <p:nvSpPr>
          <p:cNvPr id="4" name="Slide Number Placeholder 3"/>
          <p:cNvSpPr>
            <a:spLocks noGrp="1"/>
          </p:cNvSpPr>
          <p:nvPr>
            <p:ph type="sldNum" sz="quarter" idx="10"/>
          </p:nvPr>
        </p:nvSpPr>
        <p:spPr/>
        <p:txBody>
          <a:bodyPr/>
          <a:lstStyle/>
          <a:p>
            <a:fld id="{8D6A460E-E307-9841-8FF7-6D4322B93DB9}" type="slidenum">
              <a:rPr lang="en-US" smtClean="0"/>
              <a:t>47</a:t>
            </a:fld>
            <a:endParaRPr lang="en-US"/>
          </a:p>
        </p:txBody>
      </p:sp>
    </p:spTree>
    <p:extLst>
      <p:ext uri="{BB962C8B-B14F-4D97-AF65-F5344CB8AC3E}">
        <p14:creationId xmlns:p14="http://schemas.microsoft.com/office/powerpoint/2010/main" val="544014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 8</a:t>
            </a:r>
          </a:p>
          <a:p>
            <a:r>
              <a:rPr lang="en-US" dirty="0"/>
              <a:t>Question 2:  A)</a:t>
            </a:r>
            <a:r>
              <a:rPr lang="en-US" baseline="0" dirty="0"/>
              <a:t> 5, B)8x5= 40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49</a:t>
            </a:fld>
            <a:endParaRPr lang="en-US"/>
          </a:p>
        </p:txBody>
      </p:sp>
    </p:spTree>
    <p:extLst>
      <p:ext uri="{BB962C8B-B14F-4D97-AF65-F5344CB8AC3E}">
        <p14:creationId xmlns:p14="http://schemas.microsoft.com/office/powerpoint/2010/main" val="2357025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p>
          <a:p>
            <a:r>
              <a:rPr lang="en-US" dirty="0"/>
              <a:t>4+ 37+24+25+18= 108</a:t>
            </a:r>
          </a:p>
        </p:txBody>
      </p:sp>
      <p:sp>
        <p:nvSpPr>
          <p:cNvPr id="4" name="Slide Number Placeholder 3"/>
          <p:cNvSpPr>
            <a:spLocks noGrp="1"/>
          </p:cNvSpPr>
          <p:nvPr>
            <p:ph type="sldNum" sz="quarter" idx="10"/>
          </p:nvPr>
        </p:nvSpPr>
        <p:spPr/>
        <p:txBody>
          <a:bodyPr/>
          <a:lstStyle/>
          <a:p>
            <a:fld id="{8D6A460E-E307-9841-8FF7-6D4322B93DB9}" type="slidenum">
              <a:rPr lang="en-US" smtClean="0"/>
              <a:t>50</a:t>
            </a:fld>
            <a:endParaRPr lang="en-US"/>
          </a:p>
        </p:txBody>
      </p:sp>
    </p:spTree>
    <p:extLst>
      <p:ext uri="{BB962C8B-B14F-4D97-AF65-F5344CB8AC3E}">
        <p14:creationId xmlns:p14="http://schemas.microsoft.com/office/powerpoint/2010/main" val="542680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MBWA: management by walking around </a:t>
            </a:r>
          </a:p>
        </p:txBody>
      </p:sp>
      <p:sp>
        <p:nvSpPr>
          <p:cNvPr id="4" name="Slide Number Placeholder 3"/>
          <p:cNvSpPr>
            <a:spLocks noGrp="1"/>
          </p:cNvSpPr>
          <p:nvPr>
            <p:ph type="sldNum" sz="quarter" idx="10"/>
          </p:nvPr>
        </p:nvSpPr>
        <p:spPr/>
        <p:txBody>
          <a:bodyPr/>
          <a:lstStyle/>
          <a:p>
            <a:fld id="{8D6A460E-E307-9841-8FF7-6D4322B93DB9}" type="slidenum">
              <a:rPr lang="en-US" smtClean="0"/>
              <a:t>51</a:t>
            </a:fld>
            <a:endParaRPr lang="en-US"/>
          </a:p>
        </p:txBody>
      </p:sp>
    </p:spTree>
    <p:extLst>
      <p:ext uri="{BB962C8B-B14F-4D97-AF65-F5344CB8AC3E}">
        <p14:creationId xmlns:p14="http://schemas.microsoft.com/office/powerpoint/2010/main" val="2333539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ym typeface="Wingdings"/>
              </a:rPr>
              <a:t>Eliminating middle managers and creating larger span of controls leads to the flattening of organizations, also called </a:t>
            </a:r>
            <a:r>
              <a:rPr lang="en-US" b="1" dirty="0">
                <a:sym typeface="Wingdings"/>
              </a:rPr>
              <a:t>downsizing </a:t>
            </a:r>
            <a:r>
              <a:rPr lang="en-US" dirty="0">
                <a:sym typeface="Wingdings"/>
              </a:rPr>
              <a:t>or </a:t>
            </a:r>
            <a:r>
              <a:rPr lang="en-US" b="1" dirty="0">
                <a:sym typeface="Wingdings"/>
              </a:rPr>
              <a:t>rightsizing</a:t>
            </a:r>
            <a:endParaRPr lang="en-US" dirty="0">
              <a:sym typeface="Wingdings"/>
            </a:endParaRPr>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52</a:t>
            </a:fld>
            <a:endParaRPr lang="en-US"/>
          </a:p>
        </p:txBody>
      </p:sp>
    </p:spTree>
    <p:extLst>
      <p:ext uri="{BB962C8B-B14F-4D97-AF65-F5344CB8AC3E}">
        <p14:creationId xmlns:p14="http://schemas.microsoft.com/office/powerpoint/2010/main" val="706467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54</a:t>
            </a:fld>
            <a:endParaRPr lang="en-US"/>
          </a:p>
        </p:txBody>
      </p:sp>
    </p:spTree>
    <p:extLst>
      <p:ext uri="{BB962C8B-B14F-4D97-AF65-F5344CB8AC3E}">
        <p14:creationId xmlns:p14="http://schemas.microsoft.com/office/powerpoint/2010/main" val="270711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laterally,</a:t>
            </a:r>
            <a:r>
              <a:rPr lang="en-US" baseline="0" dirty="0"/>
              <a:t> not vertically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55</a:t>
            </a:fld>
            <a:endParaRPr lang="en-US"/>
          </a:p>
        </p:txBody>
      </p:sp>
    </p:spTree>
    <p:extLst>
      <p:ext uri="{BB962C8B-B14F-4D97-AF65-F5344CB8AC3E}">
        <p14:creationId xmlns:p14="http://schemas.microsoft.com/office/powerpoint/2010/main" val="1064621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100" b="1" dirty="0"/>
              <a:t>In some circumstances, the frontline operative is empowered to make the decision without consulting a manager.</a:t>
            </a:r>
            <a:r>
              <a:rPr lang="en-US" sz="1100" b="1" baseline="0" dirty="0"/>
              <a:t> For example, a member of the wait-staff in a restaurant might have the authority to replace a customer’s meal if the customer is unhappy. </a:t>
            </a:r>
          </a:p>
          <a:p>
            <a:pPr marL="171450" indent="-171450">
              <a:buFont typeface="Arial"/>
              <a:buChar char="•"/>
            </a:pPr>
            <a:r>
              <a:rPr lang="en-US" sz="1100" b="1" baseline="0" dirty="0"/>
              <a:t>The </a:t>
            </a:r>
            <a:r>
              <a:rPr lang="en-US" sz="1100" b="1" baseline="0" dirty="0" err="1"/>
              <a:t>waitstaff</a:t>
            </a:r>
            <a:r>
              <a:rPr lang="en-US" sz="1100" b="1" baseline="0" dirty="0"/>
              <a:t> should not be given the authority to decide whether the restaurant should expand to double its current size. Such a decision needs planning, market research and knowledge of the restaurant’s financial status that is probably not available to the </a:t>
            </a:r>
            <a:r>
              <a:rPr lang="en-US" sz="1100" b="1" baseline="0" dirty="0" err="1"/>
              <a:t>waitstaff</a:t>
            </a:r>
            <a:endParaRPr lang="en-US" sz="1100" b="1" dirty="0"/>
          </a:p>
        </p:txBody>
      </p:sp>
      <p:sp>
        <p:nvSpPr>
          <p:cNvPr id="4" name="Slide Number Placeholder 3"/>
          <p:cNvSpPr>
            <a:spLocks noGrp="1"/>
          </p:cNvSpPr>
          <p:nvPr>
            <p:ph type="sldNum" sz="quarter" idx="10"/>
          </p:nvPr>
        </p:nvSpPr>
        <p:spPr/>
        <p:txBody>
          <a:bodyPr/>
          <a:lstStyle/>
          <a:p>
            <a:fld id="{8D6A460E-E307-9841-8FF7-6D4322B93DB9}" type="slidenum">
              <a:rPr lang="en-US" smtClean="0"/>
              <a:t>58</a:t>
            </a:fld>
            <a:endParaRPr lang="en-US"/>
          </a:p>
        </p:txBody>
      </p:sp>
    </p:spTree>
    <p:extLst>
      <p:ext uri="{BB962C8B-B14F-4D97-AF65-F5344CB8AC3E}">
        <p14:creationId xmlns:p14="http://schemas.microsoft.com/office/powerpoint/2010/main" val="1516596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60</a:t>
            </a:fld>
            <a:endParaRPr lang="en-US"/>
          </a:p>
        </p:txBody>
      </p:sp>
    </p:spTree>
    <p:extLst>
      <p:ext uri="{BB962C8B-B14F-4D97-AF65-F5344CB8AC3E}">
        <p14:creationId xmlns:p14="http://schemas.microsoft.com/office/powerpoint/2010/main" val="2760346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Lack of coordination between the various work groups:</a:t>
            </a:r>
            <a:r>
              <a:rPr lang="en-US" baseline="0" dirty="0"/>
              <a:t> each group or department works as an independent entity without consideration for what other departments are doing</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Between clinical services and patient foodservice in hospital nutrition and foodservice departments: the two groups do not communicate well with each other: when problems about patient trays arise, the clinical staff blames the kitchen for incompetence, while the kitchen staff maintains that the clinical staff is elitist and makes unreasonable requests that increase their workload which leads to unnecessary errors</a:t>
            </a:r>
          </a:p>
          <a:p>
            <a:endParaRPr lang="en-US" b="1" dirty="0"/>
          </a:p>
        </p:txBody>
      </p:sp>
      <p:sp>
        <p:nvSpPr>
          <p:cNvPr id="4" name="Slide Number Placeholder 3"/>
          <p:cNvSpPr>
            <a:spLocks noGrp="1"/>
          </p:cNvSpPr>
          <p:nvPr>
            <p:ph type="sldNum" sz="quarter" idx="10"/>
          </p:nvPr>
        </p:nvSpPr>
        <p:spPr/>
        <p:txBody>
          <a:bodyPr/>
          <a:lstStyle/>
          <a:p>
            <a:fld id="{8D6A460E-E307-9841-8FF7-6D4322B93DB9}" type="slidenum">
              <a:rPr lang="en-US" smtClean="0"/>
              <a:t>61</a:t>
            </a:fld>
            <a:endParaRPr lang="en-US"/>
          </a:p>
        </p:txBody>
      </p:sp>
    </p:spTree>
    <p:extLst>
      <p:ext uri="{BB962C8B-B14F-4D97-AF65-F5344CB8AC3E}">
        <p14:creationId xmlns:p14="http://schemas.microsoft.com/office/powerpoint/2010/main" val="67231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Almost any organization</a:t>
            </a:r>
            <a:r>
              <a:rPr lang="en-US" b="1" baseline="0" dirty="0"/>
              <a:t> can be viewed this way</a:t>
            </a:r>
          </a:p>
          <a:p>
            <a:pPr marL="171450" indent="-171450">
              <a:buFont typeface="Arial"/>
              <a:buChar char="•"/>
            </a:pPr>
            <a:r>
              <a:rPr lang="en-US" baseline="0" dirty="0"/>
              <a:t>This is described using </a:t>
            </a:r>
            <a:r>
              <a:rPr lang="en-US" b="1" baseline="0" dirty="0"/>
              <a:t>the systems theory of management </a:t>
            </a:r>
            <a:r>
              <a:rPr lang="en-US" baseline="0" dirty="0"/>
              <a:t>in which inputs are transformed into outputs</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7</a:t>
            </a:fld>
            <a:endParaRPr lang="en-US"/>
          </a:p>
        </p:txBody>
      </p:sp>
    </p:spTree>
    <p:extLst>
      <p:ext uri="{BB962C8B-B14F-4D97-AF65-F5344CB8AC3E}">
        <p14:creationId xmlns:p14="http://schemas.microsoft.com/office/powerpoint/2010/main" val="697891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TOTAL QUALITY MANAGEMENT</a:t>
            </a:r>
            <a:r>
              <a:rPr lang="en-US" sz="1200" b="0" kern="1200" dirty="0">
                <a:solidFill>
                  <a:schemeClr val="tx1"/>
                </a:solidFill>
                <a:latin typeface="+mn-lt"/>
                <a:ea typeface="+mn-ea"/>
                <a:cs typeface="+mn-cs"/>
              </a:rPr>
              <a:t> is the practice of striving for customer satisfaction by ensuring quality from all departments in an organization.</a:t>
            </a:r>
            <a:endParaRPr lang="en-US" dirty="0"/>
          </a:p>
          <a:p>
            <a:endParaRPr lang="en-US" dirty="0"/>
          </a:p>
          <a:p>
            <a:r>
              <a:rPr lang="en-US" dirty="0"/>
              <a:t>Lack of coordination between the various work groups:</a:t>
            </a:r>
            <a:r>
              <a:rPr lang="en-US" baseline="0" dirty="0"/>
              <a:t> each group or department works as an independent entity without consideration for what other departments are doing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Between clinical services and patient foodservice in hospital nutrition and foodservice departments: the two groups do not communicate well with each other: when problems about patient trays arise, the clinical staff blames the kitchen for incompetence, while the kitchen staff maintains that the clinical staff is elitist and makes unreasonable requests that increase their workload which leads to unnecessary errors</a:t>
            </a:r>
          </a:p>
          <a:p>
            <a:endParaRPr lang="en-US" b="1" dirty="0"/>
          </a:p>
        </p:txBody>
      </p:sp>
      <p:sp>
        <p:nvSpPr>
          <p:cNvPr id="4" name="Slide Number Placeholder 3"/>
          <p:cNvSpPr>
            <a:spLocks noGrp="1"/>
          </p:cNvSpPr>
          <p:nvPr>
            <p:ph type="sldNum" sz="quarter" idx="10"/>
          </p:nvPr>
        </p:nvSpPr>
        <p:spPr/>
        <p:txBody>
          <a:bodyPr/>
          <a:lstStyle/>
          <a:p>
            <a:fld id="{8D6A460E-E307-9841-8FF7-6D4322B93DB9}" type="slidenum">
              <a:rPr lang="en-US" smtClean="0"/>
              <a:t>62</a:t>
            </a:fld>
            <a:endParaRPr lang="en-US"/>
          </a:p>
        </p:txBody>
      </p:sp>
    </p:spTree>
    <p:extLst>
      <p:ext uri="{BB962C8B-B14F-4D97-AF65-F5344CB8AC3E}">
        <p14:creationId xmlns:p14="http://schemas.microsoft.com/office/powerpoint/2010/main" val="67231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 </a:t>
            </a:r>
          </a:p>
          <a:p>
            <a:r>
              <a:rPr lang="en-US" sz="1200" b="1" kern="1200" dirty="0">
                <a:solidFill>
                  <a:schemeClr val="tx1"/>
                </a:solidFill>
                <a:latin typeface="+mn-lt"/>
                <a:ea typeface="+mn-ea"/>
                <a:cs typeface="+mn-cs"/>
              </a:rPr>
              <a:t>FLEXIBILITY.</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ENCOURAGES INTERORGANIZATIONAL COOPERATION AND TEAMWORK</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CAN RESULT 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CREATIVITY.</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MORE EFFICIENT USE OF ORGANIZATIONAL RESOURCES</a:t>
            </a:r>
            <a:r>
              <a:rPr lang="en-US" sz="1200" b="0" kern="1200" dirty="0">
                <a:solidFill>
                  <a:schemeClr val="tx1"/>
                </a:solidFill>
                <a:latin typeface="+mn-lt"/>
                <a:ea typeface="+mn-ea"/>
                <a:cs typeface="+mn-cs"/>
              </a:rPr>
              <a:t>.</a:t>
            </a:r>
          </a:p>
          <a:p>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DISADVANTAGES OF MATRIX ORGANIZATIONS:</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COSTLY AND COMPLEX</a:t>
            </a:r>
            <a:r>
              <a:rPr lang="en-US" sz="1200" b="0" kern="1200" dirty="0">
                <a:solidFill>
                  <a:schemeClr val="tx1"/>
                </a:solidFill>
                <a:latin typeface="+mn-lt"/>
                <a:ea typeface="+mn-ea"/>
                <a:cs typeface="+mn-cs"/>
              </a:rPr>
              <a:t>.</a:t>
            </a:r>
          </a:p>
          <a:p>
            <a:r>
              <a:rPr lang="en-US" sz="1200" b="1" kern="1200" dirty="0">
                <a:solidFill>
                  <a:schemeClr val="tx1"/>
                </a:solidFill>
                <a:latin typeface="+mn-lt"/>
                <a:ea typeface="+mn-ea"/>
                <a:cs typeface="+mn-cs"/>
              </a:rPr>
              <a:t>CONFUSION IN EMPLOYEE LOYALTIES</a:t>
            </a:r>
            <a:r>
              <a:rPr lang="en-US" sz="1200" b="0" kern="1200" dirty="0">
                <a:solidFill>
                  <a:schemeClr val="tx1"/>
                </a:solidFill>
                <a:latin typeface="+mn-lt"/>
                <a:ea typeface="+mn-ea"/>
                <a:cs typeface="+mn-cs"/>
              </a:rPr>
              <a:t>.</a:t>
            </a:r>
          </a:p>
          <a:p>
            <a:r>
              <a:rPr lang="en-US" sz="1200" b="1" kern="1200" dirty="0">
                <a:solidFill>
                  <a:schemeClr val="tx1"/>
                </a:solidFill>
                <a:latin typeface="+mn-lt"/>
                <a:ea typeface="+mn-ea"/>
                <a:cs typeface="+mn-cs"/>
              </a:rPr>
              <a:t>REQUIRES GOOD INTERPERSONAL SKILLS AND COOPERATIVE EMPLOYEES AND MANAGERS.</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63</a:t>
            </a:fld>
            <a:endParaRPr lang="en-US"/>
          </a:p>
        </p:txBody>
      </p:sp>
    </p:spTree>
    <p:extLst>
      <p:ext uri="{BB962C8B-B14F-4D97-AF65-F5344CB8AC3E}">
        <p14:creationId xmlns:p14="http://schemas.microsoft.com/office/powerpoint/2010/main" val="3009857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considering employment to an organization,</a:t>
            </a:r>
            <a:r>
              <a:rPr lang="en-US" baseline="0" dirty="0"/>
              <a:t> it would do you good to study the business’s organization chart before accepting a position in that business – it would provide you with a great deal of insight into the organization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69</a:t>
            </a:fld>
            <a:endParaRPr lang="en-US"/>
          </a:p>
        </p:txBody>
      </p:sp>
    </p:spTree>
    <p:extLst>
      <p:ext uri="{BB962C8B-B14F-4D97-AF65-F5344CB8AC3E}">
        <p14:creationId xmlns:p14="http://schemas.microsoft.com/office/powerpoint/2010/main" val="407648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Large organizations might have a series of organization charts: one chart could give an overview of the entire organization, listing only the top-level</a:t>
            </a:r>
            <a:r>
              <a:rPr lang="en-US" baseline="0" dirty="0"/>
              <a:t> positions like executive officers, vice presidents and department heads. This chart could be augmented by other, more detailed charts for specific departments </a:t>
            </a:r>
            <a:r>
              <a:rPr lang="en-US" baseline="0" dirty="0">
                <a:sym typeface="Wingdings"/>
              </a:rPr>
              <a:t> act like a zoom function for additional details </a:t>
            </a:r>
            <a:endParaRPr lang="en-US" dirty="0"/>
          </a:p>
          <a:p>
            <a:r>
              <a:rPr lang="en-US" dirty="0"/>
              <a:t>Division</a:t>
            </a:r>
            <a:r>
              <a:rPr lang="en-US" baseline="0" dirty="0"/>
              <a:t> of labor among individuals: it has been shown that efficiency is gained by giving each worker a few discrete tasks to perform; i.e. in a large organization one chef out of 6 others might be responsible for making only soups and sauces; in a small organization, the one and only chef will be responsible for the preparation of appetizers, salads, soups, entrees, side dishes, sauces and desserts – Specialization may lead to boredom from doing the same task repeatedly and can lead to errors, repeated stress injuries when employees are involved in the same physical movements over and over again: i.e. assembly work, keyboarding, repeated bending and lifting … </a:t>
            </a:r>
          </a:p>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70</a:t>
            </a:fld>
            <a:endParaRPr lang="en-US"/>
          </a:p>
        </p:txBody>
      </p:sp>
    </p:spTree>
    <p:extLst>
      <p:ext uri="{BB962C8B-B14F-4D97-AF65-F5344CB8AC3E}">
        <p14:creationId xmlns:p14="http://schemas.microsoft.com/office/powerpoint/2010/main" val="57131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 chief clinical dietitian reports to an individual whose primary responsibilities are foodservice and the financial management of the entire food and nutrition department. </a:t>
            </a:r>
          </a:p>
        </p:txBody>
      </p:sp>
      <p:sp>
        <p:nvSpPr>
          <p:cNvPr id="4" name="Slide Number Placeholder 3"/>
          <p:cNvSpPr>
            <a:spLocks noGrp="1"/>
          </p:cNvSpPr>
          <p:nvPr>
            <p:ph type="sldNum" sz="quarter" idx="10"/>
          </p:nvPr>
        </p:nvSpPr>
        <p:spPr/>
        <p:txBody>
          <a:bodyPr/>
          <a:lstStyle/>
          <a:p>
            <a:fld id="{8D6A460E-E307-9841-8FF7-6D4322B93DB9}" type="slidenum">
              <a:rPr lang="en-US" smtClean="0"/>
              <a:t>71</a:t>
            </a:fld>
            <a:endParaRPr lang="en-US"/>
          </a:p>
        </p:txBody>
      </p:sp>
    </p:spTree>
    <p:extLst>
      <p:ext uri="{BB962C8B-B14F-4D97-AF65-F5344CB8AC3E}">
        <p14:creationId xmlns:p14="http://schemas.microsoft.com/office/powerpoint/2010/main" val="1156097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instances, clinical</a:t>
            </a:r>
            <a:r>
              <a:rPr lang="en-US" baseline="0" dirty="0"/>
              <a:t> dietetics may be organized as a separate department that reports to an executive or administrator with other patient care responsibilities such as nursing or pharmacy. </a:t>
            </a:r>
          </a:p>
          <a:p>
            <a:endParaRPr lang="en-US" baseline="0" dirty="0"/>
          </a:p>
          <a:p>
            <a:r>
              <a:rPr lang="en-US" b="1" baseline="0" dirty="0"/>
              <a:t>Combining clinical nutrition with foodservices can facilitate communication regarding patient food choices and menus.</a:t>
            </a:r>
          </a:p>
          <a:p>
            <a:r>
              <a:rPr lang="en-US" b="1" baseline="0" dirty="0"/>
              <a:t>By contrast, having clinical nutrition as a separate department may increase visibility as an important patient care service unit distinct from foodservice</a:t>
            </a:r>
            <a:endParaRPr lang="en-US" b="1" dirty="0"/>
          </a:p>
        </p:txBody>
      </p:sp>
      <p:sp>
        <p:nvSpPr>
          <p:cNvPr id="4" name="Slide Number Placeholder 3"/>
          <p:cNvSpPr>
            <a:spLocks noGrp="1"/>
          </p:cNvSpPr>
          <p:nvPr>
            <p:ph type="sldNum" sz="quarter" idx="10"/>
          </p:nvPr>
        </p:nvSpPr>
        <p:spPr/>
        <p:txBody>
          <a:bodyPr/>
          <a:lstStyle/>
          <a:p>
            <a:fld id="{8D6A460E-E307-9841-8FF7-6D4322B93DB9}" type="slidenum">
              <a:rPr lang="en-US" smtClean="0"/>
              <a:t>72</a:t>
            </a:fld>
            <a:endParaRPr lang="en-US"/>
          </a:p>
        </p:txBody>
      </p:sp>
    </p:spTree>
    <p:extLst>
      <p:ext uri="{BB962C8B-B14F-4D97-AF65-F5344CB8AC3E}">
        <p14:creationId xmlns:p14="http://schemas.microsoft.com/office/powerpoint/2010/main" val="174410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I compare the human body or the individual to an ORGANIZATION, then one of the most basic inputs is the food I eat (like the picture above) because it is the driving force that keeps the individual going on. For example the sandwich in the picture above!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8</a:t>
            </a:fld>
            <a:endParaRPr lang="en-US"/>
          </a:p>
        </p:txBody>
      </p:sp>
    </p:spTree>
    <p:extLst>
      <p:ext uri="{BB962C8B-B14F-4D97-AF65-F5344CB8AC3E}">
        <p14:creationId xmlns:p14="http://schemas.microsoft.com/office/powerpoint/2010/main" val="27152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9</a:t>
            </a:fld>
            <a:endParaRPr lang="en-US"/>
          </a:p>
        </p:txBody>
      </p:sp>
    </p:spTree>
    <p:extLst>
      <p:ext uri="{BB962C8B-B14F-4D97-AF65-F5344CB8AC3E}">
        <p14:creationId xmlns:p14="http://schemas.microsoft.com/office/powerpoint/2010/main" val="27152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IF</a:t>
            </a:r>
            <a:r>
              <a:rPr lang="en-US" baseline="0" dirty="0"/>
              <a:t> I compare the organization to a human body, the transformation is the </a:t>
            </a:r>
            <a:r>
              <a:rPr lang="en-US" b="1" baseline="0" dirty="0"/>
              <a:t>process of taking in the sandwich and transforming it to ENERGY</a:t>
            </a:r>
            <a:r>
              <a:rPr lang="en-US" baseline="0" dirty="0"/>
              <a:t>! </a:t>
            </a:r>
            <a:endParaRPr lang="en-US" dirty="0"/>
          </a:p>
        </p:txBody>
      </p:sp>
      <p:sp>
        <p:nvSpPr>
          <p:cNvPr id="4" name="Slide Number Placeholder 3"/>
          <p:cNvSpPr>
            <a:spLocks noGrp="1"/>
          </p:cNvSpPr>
          <p:nvPr>
            <p:ph type="sldNum" sz="quarter" idx="10"/>
          </p:nvPr>
        </p:nvSpPr>
        <p:spPr/>
        <p:txBody>
          <a:bodyPr/>
          <a:lstStyle/>
          <a:p>
            <a:fld id="{8D6A460E-E307-9841-8FF7-6D4322B93DB9}" type="slidenum">
              <a:rPr lang="en-US" smtClean="0"/>
              <a:t>10</a:t>
            </a:fld>
            <a:endParaRPr lang="en-US"/>
          </a:p>
        </p:txBody>
      </p:sp>
    </p:spTree>
    <p:extLst>
      <p:ext uri="{BB962C8B-B14F-4D97-AF65-F5344CB8AC3E}">
        <p14:creationId xmlns:p14="http://schemas.microsoft.com/office/powerpoint/2010/main" val="248044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a letter? Reporting?</a:t>
            </a:r>
          </a:p>
        </p:txBody>
      </p:sp>
      <p:sp>
        <p:nvSpPr>
          <p:cNvPr id="4" name="Slide Number Placeholder 3"/>
          <p:cNvSpPr>
            <a:spLocks noGrp="1"/>
          </p:cNvSpPr>
          <p:nvPr>
            <p:ph type="sldNum" sz="quarter" idx="10"/>
          </p:nvPr>
        </p:nvSpPr>
        <p:spPr/>
        <p:txBody>
          <a:bodyPr/>
          <a:lstStyle/>
          <a:p>
            <a:fld id="{8D6A460E-E307-9841-8FF7-6D4322B93DB9}" type="slidenum">
              <a:rPr lang="en-US" smtClean="0"/>
              <a:t>11</a:t>
            </a:fld>
            <a:endParaRPr lang="en-US"/>
          </a:p>
        </p:txBody>
      </p:sp>
    </p:spTree>
    <p:extLst>
      <p:ext uri="{BB962C8B-B14F-4D97-AF65-F5344CB8AC3E}">
        <p14:creationId xmlns:p14="http://schemas.microsoft.com/office/powerpoint/2010/main" val="170569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if we take the example of the sandwich from</a:t>
            </a:r>
            <a:r>
              <a:rPr lang="en-US" baseline="0" dirty="0"/>
              <a:t> the first slide, it is now transformed and the </a:t>
            </a:r>
            <a:r>
              <a:rPr lang="en-US" b="1" baseline="0" dirty="0"/>
              <a:t>output is a belly </a:t>
            </a:r>
            <a:endParaRPr lang="en-US" b="1" dirty="0"/>
          </a:p>
        </p:txBody>
      </p:sp>
      <p:sp>
        <p:nvSpPr>
          <p:cNvPr id="4" name="Slide Number Placeholder 3"/>
          <p:cNvSpPr>
            <a:spLocks noGrp="1"/>
          </p:cNvSpPr>
          <p:nvPr>
            <p:ph type="sldNum" sz="quarter" idx="10"/>
          </p:nvPr>
        </p:nvSpPr>
        <p:spPr/>
        <p:txBody>
          <a:bodyPr/>
          <a:lstStyle/>
          <a:p>
            <a:fld id="{8D6A460E-E307-9841-8FF7-6D4322B93DB9}" type="slidenum">
              <a:rPr lang="en-US" smtClean="0"/>
              <a:t>12</a:t>
            </a:fld>
            <a:endParaRPr lang="en-US"/>
          </a:p>
        </p:txBody>
      </p:sp>
    </p:spTree>
    <p:extLst>
      <p:ext uri="{BB962C8B-B14F-4D97-AF65-F5344CB8AC3E}">
        <p14:creationId xmlns:p14="http://schemas.microsoft.com/office/powerpoint/2010/main" val="172980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January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Wednesday, January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January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Wednesday, January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January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January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January 25, 2017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Wednesday, January 25, 2017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January 25, 2017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January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January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January 25, 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0000"/>
                </a:solidFill>
              </a:rPr>
              <a:t>Introduction to organizations</a:t>
            </a:r>
          </a:p>
        </p:txBody>
      </p:sp>
      <p:sp>
        <p:nvSpPr>
          <p:cNvPr id="3" name="Subtitle 2"/>
          <p:cNvSpPr>
            <a:spLocks noGrp="1"/>
          </p:cNvSpPr>
          <p:nvPr>
            <p:ph type="subTitle" idx="1"/>
          </p:nvPr>
        </p:nvSpPr>
        <p:spPr/>
        <p:txBody>
          <a:bodyPr/>
          <a:lstStyle/>
          <a:p>
            <a:r>
              <a:rPr lang="en-US" dirty="0"/>
              <a:t>NUT 468</a:t>
            </a:r>
          </a:p>
          <a:p>
            <a:r>
              <a:rPr lang="en-US" dirty="0"/>
              <a:t>Spring 2017</a:t>
            </a:r>
          </a:p>
          <a:p>
            <a:endParaRPr lang="en-US" dirty="0"/>
          </a:p>
        </p:txBody>
      </p:sp>
    </p:spTree>
    <p:extLst>
      <p:ext uri="{BB962C8B-B14F-4D97-AF65-F5344CB8AC3E}">
        <p14:creationId xmlns:p14="http://schemas.microsoft.com/office/powerpoint/2010/main" val="3388840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765" t="12076"/>
          <a:stretch/>
        </p:blipFill>
        <p:spPr>
          <a:xfrm>
            <a:off x="2508428" y="2354723"/>
            <a:ext cx="4115732" cy="4387638"/>
          </a:xfrm>
          <a:prstGeom prst="rect">
            <a:avLst/>
          </a:prstGeom>
        </p:spPr>
      </p:pic>
      <p:sp>
        <p:nvSpPr>
          <p:cNvPr id="5" name="Title 4"/>
          <p:cNvSpPr>
            <a:spLocks noGrp="1"/>
          </p:cNvSpPr>
          <p:nvPr>
            <p:ph type="title"/>
          </p:nvPr>
        </p:nvSpPr>
        <p:spPr/>
        <p:txBody>
          <a:bodyPr/>
          <a:lstStyle/>
          <a:p>
            <a:r>
              <a:rPr lang="en-US" dirty="0">
                <a:solidFill>
                  <a:srgbClr val="FF0000"/>
                </a:solidFill>
              </a:rPr>
              <a:t>Transformation</a:t>
            </a:r>
          </a:p>
        </p:txBody>
      </p:sp>
      <p:sp>
        <p:nvSpPr>
          <p:cNvPr id="6" name="Content Placeholder 5"/>
          <p:cNvSpPr>
            <a:spLocks noGrp="1"/>
          </p:cNvSpPr>
          <p:nvPr>
            <p:ph idx="1"/>
          </p:nvPr>
        </p:nvSpPr>
        <p:spPr>
          <a:xfrm>
            <a:off x="457200" y="1600200"/>
            <a:ext cx="8362670" cy="1045974"/>
          </a:xfrm>
        </p:spPr>
        <p:txBody>
          <a:bodyPr>
            <a:normAutofit/>
          </a:bodyPr>
          <a:lstStyle/>
          <a:p>
            <a:pPr marL="0" indent="0" algn="ctr">
              <a:buNone/>
            </a:pPr>
            <a:r>
              <a:rPr lang="en-US" b="1" i="1" dirty="0"/>
              <a:t>WHAT HAPPENS IN A TRANSFORMATION??!?</a:t>
            </a:r>
          </a:p>
          <a:p>
            <a:pPr marL="0" indent="0" algn="ctr">
              <a:buNone/>
            </a:pPr>
            <a:r>
              <a:rPr lang="en-US" b="1" i="1" dirty="0"/>
              <a:t>WHAT IS A TRANSFORMATION??</a:t>
            </a:r>
          </a:p>
          <a:p>
            <a:pPr marL="0" indent="0" algn="ctr">
              <a:buNone/>
            </a:pPr>
            <a:endParaRPr lang="en-US" b="1" i="1" dirty="0"/>
          </a:p>
        </p:txBody>
      </p:sp>
    </p:spTree>
    <p:extLst>
      <p:ext uri="{BB962C8B-B14F-4D97-AF65-F5344CB8AC3E}">
        <p14:creationId xmlns:p14="http://schemas.microsoft.com/office/powerpoint/2010/main" val="3759666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0000"/>
                </a:solidFill>
              </a:rPr>
              <a:t>Transformation</a:t>
            </a:r>
          </a:p>
        </p:txBody>
      </p:sp>
      <p:sp>
        <p:nvSpPr>
          <p:cNvPr id="6" name="Content Placeholder 5"/>
          <p:cNvSpPr>
            <a:spLocks noGrp="1"/>
          </p:cNvSpPr>
          <p:nvPr>
            <p:ph idx="1"/>
          </p:nvPr>
        </p:nvSpPr>
        <p:spPr>
          <a:xfrm>
            <a:off x="457200" y="1600200"/>
            <a:ext cx="8433229" cy="5257800"/>
          </a:xfrm>
        </p:spPr>
        <p:txBody>
          <a:bodyPr/>
          <a:lstStyle/>
          <a:p>
            <a:r>
              <a:rPr lang="en-US" dirty="0"/>
              <a:t>The production or work of an organization that </a:t>
            </a:r>
            <a:r>
              <a:rPr lang="en-US" u="sng" dirty="0"/>
              <a:t>changes inputs into outputs</a:t>
            </a:r>
          </a:p>
          <a:p>
            <a:endParaRPr lang="en-US" dirty="0"/>
          </a:p>
          <a:p>
            <a:r>
              <a:rPr lang="en-US" dirty="0"/>
              <a:t>Work processes (simple and complex: writing a letter, reporting, performing an open heart surgery, cooking, assessing etc.)</a:t>
            </a:r>
          </a:p>
          <a:p>
            <a:endParaRPr lang="en-US" dirty="0"/>
          </a:p>
          <a:p>
            <a:r>
              <a:rPr lang="en-US" dirty="0"/>
              <a:t>In large organizations, different types of transformations take place in different settings (i.e. hospital: nursing, pharmacy, environmental services, finances, human resources etc.)</a:t>
            </a:r>
          </a:p>
          <a:p>
            <a:pPr marL="0" indent="0">
              <a:buNone/>
            </a:pPr>
            <a:endParaRPr lang="en-US" dirty="0"/>
          </a:p>
        </p:txBody>
      </p:sp>
    </p:spTree>
    <p:extLst>
      <p:ext uri="{BB962C8B-B14F-4D97-AF65-F5344CB8AC3E}">
        <p14:creationId xmlns:p14="http://schemas.microsoft.com/office/powerpoint/2010/main" val="127807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Outputs</a:t>
            </a:r>
          </a:p>
        </p:txBody>
      </p:sp>
      <p:pic>
        <p:nvPicPr>
          <p:cNvPr id="13" name="Content Placeholder 12"/>
          <p:cNvPicPr>
            <a:picLocks noGrp="1" noChangeAspect="1"/>
          </p:cNvPicPr>
          <p:nvPr>
            <p:ph sz="half" idx="1"/>
          </p:nvPr>
        </p:nvPicPr>
        <p:blipFill>
          <a:blip r:embed="rId3"/>
          <a:srcRect l="4710" r="4710"/>
          <a:stretch>
            <a:fillRect/>
          </a:stretch>
        </p:blipFill>
        <p:spPr>
          <a:xfrm>
            <a:off x="5562203" y="2942741"/>
            <a:ext cx="3124597" cy="3650472"/>
          </a:xfrm>
        </p:spPr>
      </p:pic>
      <p:sp>
        <p:nvSpPr>
          <p:cNvPr id="12" name="Content Placeholder 11"/>
          <p:cNvSpPr>
            <a:spLocks noGrp="1"/>
          </p:cNvSpPr>
          <p:nvPr>
            <p:ph sz="half" idx="2"/>
          </p:nvPr>
        </p:nvSpPr>
        <p:spPr>
          <a:xfrm>
            <a:off x="609599" y="1638070"/>
            <a:ext cx="8077201" cy="937539"/>
          </a:xfrm>
        </p:spPr>
        <p:txBody>
          <a:bodyPr>
            <a:normAutofit/>
          </a:bodyPr>
          <a:lstStyle/>
          <a:p>
            <a:pPr marL="0" indent="0" algn="ctr">
              <a:buNone/>
            </a:pPr>
            <a:r>
              <a:rPr lang="en-US" b="1" i="1" dirty="0"/>
              <a:t>WHAT ARE OUTPUTS???</a:t>
            </a:r>
          </a:p>
        </p:txBody>
      </p:sp>
    </p:spTree>
    <p:extLst>
      <p:ext uri="{BB962C8B-B14F-4D97-AF65-F5344CB8AC3E}">
        <p14:creationId xmlns:p14="http://schemas.microsoft.com/office/powerpoint/2010/main" val="107605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Outputs</a:t>
            </a:r>
          </a:p>
        </p:txBody>
      </p:sp>
      <p:sp>
        <p:nvSpPr>
          <p:cNvPr id="12" name="Content Placeholder 11"/>
          <p:cNvSpPr>
            <a:spLocks noGrp="1"/>
          </p:cNvSpPr>
          <p:nvPr>
            <p:ph sz="half" idx="1"/>
          </p:nvPr>
        </p:nvSpPr>
        <p:spPr>
          <a:xfrm>
            <a:off x="609599" y="1673352"/>
            <a:ext cx="8077201" cy="4718304"/>
          </a:xfrm>
        </p:spPr>
        <p:txBody>
          <a:bodyPr>
            <a:normAutofit/>
          </a:bodyPr>
          <a:lstStyle/>
          <a:p>
            <a:r>
              <a:rPr lang="en-US" dirty="0"/>
              <a:t>The results that occur after the inputs have undergone transformation</a:t>
            </a:r>
          </a:p>
          <a:p>
            <a:endParaRPr lang="en-US" dirty="0"/>
          </a:p>
          <a:p>
            <a:r>
              <a:rPr lang="en-US" dirty="0"/>
              <a:t>Not all outputs are tangible goods</a:t>
            </a:r>
          </a:p>
          <a:p>
            <a:endParaRPr lang="en-US" dirty="0"/>
          </a:p>
          <a:p>
            <a:r>
              <a:rPr lang="en-US" dirty="0"/>
              <a:t>Important to know the difference between outputs and outcomes. In clinical or community settings, the term “outcome” is more appropriate and more frequently used</a:t>
            </a:r>
          </a:p>
        </p:txBody>
      </p:sp>
    </p:spTree>
    <p:extLst>
      <p:ext uri="{BB962C8B-B14F-4D97-AF65-F5344CB8AC3E}">
        <p14:creationId xmlns:p14="http://schemas.microsoft.com/office/powerpoint/2010/main" val="135035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280" y="2579775"/>
            <a:ext cx="8229600" cy="1371844"/>
          </a:xfrm>
        </p:spPr>
        <p:txBody>
          <a:bodyPr>
            <a:normAutofit/>
          </a:bodyPr>
          <a:lstStyle/>
          <a:p>
            <a:pPr algn="ctr"/>
            <a:r>
              <a:rPr lang="en-US" b="1" i="1" dirty="0">
                <a:solidFill>
                  <a:schemeClr val="tx1"/>
                </a:solidFill>
              </a:rPr>
              <a:t>What is the difference between an </a:t>
            </a:r>
            <a:r>
              <a:rPr lang="en-US" b="1" i="1" dirty="0">
                <a:solidFill>
                  <a:srgbClr val="0000FF"/>
                </a:solidFill>
              </a:rPr>
              <a:t>outcome</a:t>
            </a:r>
            <a:r>
              <a:rPr lang="en-US" b="1" i="1" dirty="0">
                <a:solidFill>
                  <a:schemeClr val="tx1"/>
                </a:solidFill>
              </a:rPr>
              <a:t> and an </a:t>
            </a:r>
            <a:r>
              <a:rPr lang="en-US" b="1" i="1" dirty="0">
                <a:solidFill>
                  <a:srgbClr val="FF0000"/>
                </a:solidFill>
              </a:rPr>
              <a:t>output</a:t>
            </a:r>
            <a:r>
              <a:rPr lang="en-US" b="1" i="1" dirty="0">
                <a:solidFill>
                  <a:schemeClr val="tx1"/>
                </a:solidFill>
              </a:rPr>
              <a:t>??</a:t>
            </a:r>
          </a:p>
        </p:txBody>
      </p:sp>
    </p:spTree>
    <p:extLst>
      <p:ext uri="{BB962C8B-B14F-4D97-AF65-F5344CB8AC3E}">
        <p14:creationId xmlns:p14="http://schemas.microsoft.com/office/powerpoint/2010/main" val="316228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Outcomes or Outputs?</a:t>
            </a:r>
          </a:p>
        </p:txBody>
      </p:sp>
      <p:sp>
        <p:nvSpPr>
          <p:cNvPr id="3" name="Content Placeholder 2"/>
          <p:cNvSpPr>
            <a:spLocks noGrp="1"/>
          </p:cNvSpPr>
          <p:nvPr>
            <p:ph sz="half" idx="1"/>
          </p:nvPr>
        </p:nvSpPr>
        <p:spPr>
          <a:xfrm>
            <a:off x="457200" y="1673352"/>
            <a:ext cx="8229600" cy="4718304"/>
          </a:xfrm>
        </p:spPr>
        <p:txBody>
          <a:bodyPr>
            <a:normAutofit/>
          </a:bodyPr>
          <a:lstStyle/>
          <a:p>
            <a:r>
              <a:rPr lang="en-US" dirty="0"/>
              <a:t>From the list below, identify which ones are considered outcomes:</a:t>
            </a:r>
          </a:p>
          <a:p>
            <a:pPr marL="0" indent="0">
              <a:buNone/>
            </a:pPr>
            <a:endParaRPr lang="en-US" dirty="0"/>
          </a:p>
          <a:p>
            <a:pPr lvl="1"/>
            <a:r>
              <a:rPr lang="en-US" dirty="0"/>
              <a:t>Improved blood glucose levels</a:t>
            </a:r>
          </a:p>
          <a:p>
            <a:pPr lvl="1"/>
            <a:r>
              <a:rPr lang="en-US" dirty="0"/>
              <a:t>Behavior change in response to an intervention</a:t>
            </a:r>
          </a:p>
          <a:p>
            <a:pPr lvl="1"/>
            <a:r>
              <a:rPr lang="en-US" dirty="0"/>
              <a:t>Improvement in health</a:t>
            </a:r>
          </a:p>
          <a:p>
            <a:pPr lvl="1"/>
            <a:r>
              <a:rPr lang="en-US" dirty="0"/>
              <a:t>Knowledge gained by clients</a:t>
            </a:r>
          </a:p>
          <a:p>
            <a:pPr lvl="1"/>
            <a:r>
              <a:rPr lang="en-US" dirty="0"/>
              <a:t>Decreased morbidity and mortality rates</a:t>
            </a:r>
          </a:p>
          <a:p>
            <a:pPr lvl="1"/>
            <a:r>
              <a:rPr lang="en-US" dirty="0"/>
              <a:t>Lowering of serum cholesterol level</a:t>
            </a:r>
          </a:p>
          <a:p>
            <a:pPr lvl="1"/>
            <a:r>
              <a:rPr lang="en-US" dirty="0"/>
              <a:t>Reduction in body weight</a:t>
            </a:r>
          </a:p>
          <a:p>
            <a:pPr lvl="1"/>
            <a:endParaRPr lang="en-US" dirty="0"/>
          </a:p>
          <a:p>
            <a:endParaRPr lang="en-US" dirty="0"/>
          </a:p>
        </p:txBody>
      </p:sp>
    </p:spTree>
    <p:extLst>
      <p:ext uri="{BB962C8B-B14F-4D97-AF65-F5344CB8AC3E}">
        <p14:creationId xmlns:p14="http://schemas.microsoft.com/office/powerpoint/2010/main" val="227931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Outcomes or Outputs?</a:t>
            </a:r>
          </a:p>
        </p:txBody>
      </p:sp>
      <p:sp>
        <p:nvSpPr>
          <p:cNvPr id="3" name="Content Placeholder 2"/>
          <p:cNvSpPr>
            <a:spLocks noGrp="1"/>
          </p:cNvSpPr>
          <p:nvPr>
            <p:ph sz="half" idx="1"/>
          </p:nvPr>
        </p:nvSpPr>
        <p:spPr>
          <a:xfrm>
            <a:off x="457200" y="1673352"/>
            <a:ext cx="8229600" cy="4718304"/>
          </a:xfrm>
        </p:spPr>
        <p:txBody>
          <a:bodyPr>
            <a:normAutofit/>
          </a:bodyPr>
          <a:lstStyle/>
          <a:p>
            <a:pPr lvl="1"/>
            <a:r>
              <a:rPr lang="en-US" dirty="0"/>
              <a:t>Improved blood glucose levels </a:t>
            </a:r>
            <a:r>
              <a:rPr lang="en-US" dirty="0">
                <a:solidFill>
                  <a:srgbClr val="FF0000"/>
                </a:solidFill>
              </a:rPr>
              <a:t>(output)</a:t>
            </a:r>
          </a:p>
          <a:p>
            <a:pPr lvl="1"/>
            <a:r>
              <a:rPr lang="en-US" dirty="0"/>
              <a:t>Behavior change in response to an intervention </a:t>
            </a:r>
            <a:r>
              <a:rPr lang="en-US" dirty="0">
                <a:solidFill>
                  <a:srgbClr val="FF0000"/>
                </a:solidFill>
              </a:rPr>
              <a:t>(outcome)</a:t>
            </a:r>
          </a:p>
          <a:p>
            <a:pPr lvl="1"/>
            <a:r>
              <a:rPr lang="en-US" dirty="0"/>
              <a:t>Improvement in health </a:t>
            </a:r>
            <a:r>
              <a:rPr lang="en-US" dirty="0">
                <a:solidFill>
                  <a:srgbClr val="FF0000"/>
                </a:solidFill>
              </a:rPr>
              <a:t>(outcome)</a:t>
            </a:r>
          </a:p>
          <a:p>
            <a:pPr lvl="1"/>
            <a:r>
              <a:rPr lang="en-US" dirty="0"/>
              <a:t>Knowledge gained by clients </a:t>
            </a:r>
            <a:r>
              <a:rPr lang="en-US" dirty="0">
                <a:solidFill>
                  <a:srgbClr val="FF0000"/>
                </a:solidFill>
              </a:rPr>
              <a:t>(outcome)</a:t>
            </a:r>
          </a:p>
          <a:p>
            <a:pPr lvl="1"/>
            <a:r>
              <a:rPr lang="en-US" dirty="0"/>
              <a:t>Decreased morbidity and mortality rates </a:t>
            </a:r>
            <a:r>
              <a:rPr lang="en-US" dirty="0">
                <a:solidFill>
                  <a:srgbClr val="FF0000"/>
                </a:solidFill>
              </a:rPr>
              <a:t>(outcome)</a:t>
            </a:r>
          </a:p>
          <a:p>
            <a:pPr lvl="1"/>
            <a:r>
              <a:rPr lang="en-US" dirty="0"/>
              <a:t>Lowering of serum cholesterol level </a:t>
            </a:r>
            <a:r>
              <a:rPr lang="en-US" dirty="0">
                <a:solidFill>
                  <a:srgbClr val="FF0000"/>
                </a:solidFill>
              </a:rPr>
              <a:t>(output)</a:t>
            </a:r>
          </a:p>
          <a:p>
            <a:pPr lvl="1"/>
            <a:r>
              <a:rPr lang="en-US" dirty="0"/>
              <a:t>Reduction in body weight </a:t>
            </a:r>
            <a:r>
              <a:rPr lang="en-US" dirty="0">
                <a:solidFill>
                  <a:srgbClr val="FF0000"/>
                </a:solidFill>
              </a:rPr>
              <a:t>(output)</a:t>
            </a:r>
          </a:p>
          <a:p>
            <a:pPr lvl="1"/>
            <a:endParaRPr lang="en-US" dirty="0"/>
          </a:p>
          <a:p>
            <a:endParaRPr lang="en-US" dirty="0"/>
          </a:p>
        </p:txBody>
      </p:sp>
    </p:spTree>
    <p:extLst>
      <p:ext uri="{BB962C8B-B14F-4D97-AF65-F5344CB8AC3E}">
        <p14:creationId xmlns:p14="http://schemas.microsoft.com/office/powerpoint/2010/main" val="304972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90752" y="893754"/>
            <a:ext cx="2595988" cy="2875303"/>
          </a:xfrm>
          <a:prstGeom prst="rect">
            <a:avLst/>
          </a:prstGeom>
        </p:spPr>
      </p:pic>
      <p:sp>
        <p:nvSpPr>
          <p:cNvPr id="5" name="Title 4"/>
          <p:cNvSpPr>
            <a:spLocks noGrp="1"/>
          </p:cNvSpPr>
          <p:nvPr>
            <p:ph type="title"/>
          </p:nvPr>
        </p:nvSpPr>
        <p:spPr/>
        <p:txBody>
          <a:bodyPr/>
          <a:lstStyle/>
          <a:p>
            <a:r>
              <a:rPr lang="en-US" dirty="0">
                <a:solidFill>
                  <a:srgbClr val="FF0000"/>
                </a:solidFill>
              </a:rPr>
              <a:t>Outputs</a:t>
            </a:r>
          </a:p>
        </p:txBody>
      </p:sp>
      <p:sp>
        <p:nvSpPr>
          <p:cNvPr id="6" name="Content Placeholder 5"/>
          <p:cNvSpPr>
            <a:spLocks noGrp="1"/>
          </p:cNvSpPr>
          <p:nvPr>
            <p:ph idx="1"/>
          </p:nvPr>
        </p:nvSpPr>
        <p:spPr>
          <a:xfrm>
            <a:off x="457200" y="1600200"/>
            <a:ext cx="6111743" cy="3903448"/>
          </a:xfrm>
        </p:spPr>
        <p:txBody>
          <a:bodyPr>
            <a:normAutofit/>
          </a:bodyPr>
          <a:lstStyle/>
          <a:p>
            <a:r>
              <a:rPr lang="en-US" sz="2200" dirty="0"/>
              <a:t>Outputs are not always positive</a:t>
            </a:r>
          </a:p>
          <a:p>
            <a:r>
              <a:rPr lang="en-US" sz="2200" b="1" dirty="0"/>
              <a:t>Scenario #1: </a:t>
            </a:r>
            <a:r>
              <a:rPr lang="en-US" sz="2200" dirty="0"/>
              <a:t>an organization is making profit and this is considered a good outcome indicating that the operation is running smoothly. </a:t>
            </a:r>
          </a:p>
          <a:p>
            <a:pPr lvl="1"/>
            <a:r>
              <a:rPr lang="en-US" sz="1800" dirty="0"/>
              <a:t>Imagine that a large number of work-related injuries are occurring </a:t>
            </a:r>
            <a:r>
              <a:rPr lang="en-US" sz="1800" dirty="0">
                <a:sym typeface="Wingdings"/>
              </a:rPr>
              <a:t> this provides evidence that something is not working well and that it needs to be fixed</a:t>
            </a:r>
          </a:p>
        </p:txBody>
      </p:sp>
      <p:pic>
        <p:nvPicPr>
          <p:cNvPr id="7" name="Content Placeholder 12"/>
          <p:cNvPicPr>
            <a:picLocks noChangeAspect="1"/>
          </p:cNvPicPr>
          <p:nvPr/>
        </p:nvPicPr>
        <p:blipFill>
          <a:blip r:embed="rId3"/>
          <a:srcRect t="-5202" b="-5202"/>
          <a:stretch>
            <a:fillRect/>
          </a:stretch>
        </p:blipFill>
        <p:spPr>
          <a:xfrm>
            <a:off x="6813646" y="4005322"/>
            <a:ext cx="2330354" cy="2722557"/>
          </a:xfrm>
          <a:prstGeom prst="rect">
            <a:avLst/>
          </a:prstGeom>
        </p:spPr>
      </p:pic>
      <p:sp>
        <p:nvSpPr>
          <p:cNvPr id="9" name="Down Arrow 8"/>
          <p:cNvSpPr/>
          <p:nvPr/>
        </p:nvSpPr>
        <p:spPr>
          <a:xfrm>
            <a:off x="2241907" y="4898367"/>
            <a:ext cx="950886" cy="83069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12" name="TextBox 11"/>
          <p:cNvSpPr txBox="1"/>
          <p:nvPr/>
        </p:nvSpPr>
        <p:spPr>
          <a:xfrm>
            <a:off x="650622" y="5934411"/>
            <a:ext cx="4272165" cy="584776"/>
          </a:xfrm>
          <a:prstGeom prst="rect">
            <a:avLst/>
          </a:prstGeom>
          <a:noFill/>
        </p:spPr>
        <p:txBody>
          <a:bodyPr wrap="square" rtlCol="0">
            <a:spAutoFit/>
          </a:bodyPr>
          <a:lstStyle/>
          <a:p>
            <a:pPr algn="ctr"/>
            <a:r>
              <a:rPr lang="en-US" sz="3200" b="1" dirty="0"/>
              <a:t>FEEDBACK SYSTEM</a:t>
            </a:r>
          </a:p>
        </p:txBody>
      </p:sp>
    </p:spTree>
    <p:extLst>
      <p:ext uri="{BB962C8B-B14F-4D97-AF65-F5344CB8AC3E}">
        <p14:creationId xmlns:p14="http://schemas.microsoft.com/office/powerpoint/2010/main" val="3837996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Feedback</a:t>
            </a:r>
          </a:p>
        </p:txBody>
      </p:sp>
      <p:sp>
        <p:nvSpPr>
          <p:cNvPr id="3" name="Content Placeholder 2"/>
          <p:cNvSpPr>
            <a:spLocks noGrp="1"/>
          </p:cNvSpPr>
          <p:nvPr>
            <p:ph idx="1"/>
          </p:nvPr>
        </p:nvSpPr>
        <p:spPr/>
        <p:txBody>
          <a:bodyPr/>
          <a:lstStyle/>
          <a:p>
            <a:r>
              <a:rPr lang="en-US" dirty="0"/>
              <a:t>Outputs from a system that are recycled as inputs to prevent errors or to improve the system in the future</a:t>
            </a:r>
          </a:p>
          <a:p>
            <a:r>
              <a:rPr lang="en-US" dirty="0"/>
              <a:t>Example: </a:t>
            </a:r>
          </a:p>
          <a:p>
            <a:pPr lvl="1"/>
            <a:r>
              <a:rPr lang="en-US" dirty="0"/>
              <a:t>If a foodservice produced too many sandwiches which became stale and had to be discarded </a:t>
            </a:r>
            <a:r>
              <a:rPr lang="en-US" dirty="0">
                <a:sym typeface="Wingdings"/>
              </a:rPr>
              <a:t> the manager would have to reassess the production of sandwiches: either decrease production of sandwiches, or making sandwiches upon customers’ requests, or packaging sandwiches so they do not get stale</a:t>
            </a:r>
          </a:p>
          <a:p>
            <a:pPr lvl="1"/>
            <a:endParaRPr lang="en-US" dirty="0">
              <a:sym typeface="Wingdings"/>
            </a:endParaRPr>
          </a:p>
          <a:p>
            <a:r>
              <a:rPr lang="en-US" dirty="0"/>
              <a:t>Feedback is integral to how a system works</a:t>
            </a:r>
          </a:p>
          <a:p>
            <a:r>
              <a:rPr lang="en-US" dirty="0"/>
              <a:t>It is similar to the institutional memory: it helps the organization avoid repeated errors and maximize what is positive </a:t>
            </a:r>
          </a:p>
        </p:txBody>
      </p:sp>
    </p:spTree>
    <p:extLst>
      <p:ext uri="{BB962C8B-B14F-4D97-AF65-F5344CB8AC3E}">
        <p14:creationId xmlns:p14="http://schemas.microsoft.com/office/powerpoint/2010/main" val="116180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 y="1740470"/>
            <a:ext cx="9143999" cy="4736530"/>
          </a:xfrm>
          <a:prstGeom prst="ellipse">
            <a:avLst/>
          </a:prstGeom>
          <a:gradFill flip="none" rotWithShape="1">
            <a:gsLst>
              <a:gs pos="0">
                <a:schemeClr val="accent1">
                  <a:shade val="70000"/>
                  <a:satMod val="150000"/>
                  <a:alpha val="10000"/>
                </a:schemeClr>
              </a:gs>
              <a:gs pos="34000">
                <a:schemeClr val="accent1">
                  <a:shade val="70000"/>
                  <a:satMod val="140000"/>
                  <a:alpha val="10000"/>
                </a:schemeClr>
              </a:gs>
              <a:gs pos="70000">
                <a:schemeClr val="accent1">
                  <a:tint val="100000"/>
                  <a:shade val="90000"/>
                  <a:satMod val="140000"/>
                  <a:alpha val="10000"/>
                </a:schemeClr>
              </a:gs>
              <a:gs pos="100000">
                <a:schemeClr val="accent1">
                  <a:tint val="100000"/>
                  <a:shade val="100000"/>
                  <a:satMod val="100000"/>
                  <a:alpha val="10000"/>
                </a:schemeClr>
              </a:gs>
            </a:gsLst>
            <a:path path="circle">
              <a:fillToRect l="100000" t="100000" r="100000" b="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FF0000"/>
                </a:solidFill>
              </a:rPr>
              <a:t>Organization Systems in Dietetics</a:t>
            </a:r>
          </a:p>
        </p:txBody>
      </p:sp>
      <p:graphicFrame>
        <p:nvGraphicFramePr>
          <p:cNvPr id="11" name="Content Placeholder 4"/>
          <p:cNvGraphicFramePr>
            <a:graphicFrameLocks noGrp="1"/>
          </p:cNvGraphicFramePr>
          <p:nvPr>
            <p:ph idx="1"/>
            <p:extLst>
              <p:ext uri="{D42A27DB-BD31-4B8C-83A1-F6EECF244321}">
                <p14:modId xmlns:p14="http://schemas.microsoft.com/office/powerpoint/2010/main" val="264202977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Elbow Connector 11"/>
          <p:cNvCxnSpPr/>
          <p:nvPr/>
        </p:nvCxnSpPr>
        <p:spPr>
          <a:xfrm rot="10800000" flipV="1">
            <a:off x="1630479" y="5190050"/>
            <a:ext cx="5910480" cy="1081913"/>
          </a:xfrm>
          <a:prstGeom prst="bentConnector3">
            <a:avLst>
              <a:gd name="adj1" fmla="val -39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30477" y="5174371"/>
            <a:ext cx="0" cy="1081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40930" y="5921806"/>
            <a:ext cx="1261884" cy="369332"/>
          </a:xfrm>
          <a:prstGeom prst="rect">
            <a:avLst/>
          </a:prstGeom>
          <a:noFill/>
        </p:spPr>
        <p:txBody>
          <a:bodyPr wrap="none" rtlCol="0">
            <a:spAutoFit/>
          </a:bodyPr>
          <a:lstStyle/>
          <a:p>
            <a:r>
              <a:rPr lang="en-US" b="1" dirty="0">
                <a:solidFill>
                  <a:srgbClr val="FF0000"/>
                </a:solidFill>
              </a:rPr>
              <a:t>Feedback</a:t>
            </a:r>
          </a:p>
        </p:txBody>
      </p:sp>
      <p:sp>
        <p:nvSpPr>
          <p:cNvPr id="15" name="TextBox 14"/>
          <p:cNvSpPr txBox="1"/>
          <p:nvPr/>
        </p:nvSpPr>
        <p:spPr>
          <a:xfrm>
            <a:off x="3017896" y="2116787"/>
            <a:ext cx="3297898" cy="461665"/>
          </a:xfrm>
          <a:prstGeom prst="rect">
            <a:avLst/>
          </a:prstGeom>
          <a:noFill/>
        </p:spPr>
        <p:txBody>
          <a:bodyPr wrap="none" rtlCol="0">
            <a:spAutoFit/>
          </a:bodyPr>
          <a:lstStyle/>
          <a:p>
            <a:r>
              <a:rPr lang="en-US" sz="2400" b="1" dirty="0"/>
              <a:t>Food Service System</a:t>
            </a:r>
          </a:p>
        </p:txBody>
      </p:sp>
      <p:sp>
        <p:nvSpPr>
          <p:cNvPr id="19" name="TextBox 18"/>
          <p:cNvSpPr txBox="1"/>
          <p:nvPr/>
        </p:nvSpPr>
        <p:spPr>
          <a:xfrm>
            <a:off x="642784" y="1740470"/>
            <a:ext cx="1890261" cy="369332"/>
          </a:xfrm>
          <a:prstGeom prst="rect">
            <a:avLst/>
          </a:prstGeom>
          <a:noFill/>
        </p:spPr>
        <p:txBody>
          <a:bodyPr wrap="none" rtlCol="0">
            <a:spAutoFit/>
          </a:bodyPr>
          <a:lstStyle/>
          <a:p>
            <a:r>
              <a:rPr lang="en-US" b="1" dirty="0">
                <a:solidFill>
                  <a:srgbClr val="000090"/>
                </a:solidFill>
              </a:rPr>
              <a:t>ENVIRONMENT</a:t>
            </a:r>
          </a:p>
        </p:txBody>
      </p:sp>
      <p:sp>
        <p:nvSpPr>
          <p:cNvPr id="20" name="TextBox 19"/>
          <p:cNvSpPr txBox="1"/>
          <p:nvPr/>
        </p:nvSpPr>
        <p:spPr>
          <a:xfrm>
            <a:off x="7127851" y="6292334"/>
            <a:ext cx="1890261" cy="369332"/>
          </a:xfrm>
          <a:prstGeom prst="rect">
            <a:avLst/>
          </a:prstGeom>
          <a:noFill/>
        </p:spPr>
        <p:txBody>
          <a:bodyPr wrap="none" rtlCol="0">
            <a:spAutoFit/>
          </a:bodyPr>
          <a:lstStyle/>
          <a:p>
            <a:r>
              <a:rPr lang="en-US" b="1" dirty="0">
                <a:solidFill>
                  <a:srgbClr val="000090"/>
                </a:solidFill>
              </a:rPr>
              <a:t>ENVIRONMENT</a:t>
            </a:r>
          </a:p>
        </p:txBody>
      </p:sp>
    </p:spTree>
    <p:extLst>
      <p:ext uri="{BB962C8B-B14F-4D97-AF65-F5344CB8AC3E}">
        <p14:creationId xmlns:p14="http://schemas.microsoft.com/office/powerpoint/2010/main" val="90193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What is the Difference?</a:t>
            </a:r>
          </a:p>
        </p:txBody>
      </p:sp>
      <p:pic>
        <p:nvPicPr>
          <p:cNvPr id="5" name="Content Placeholder 3"/>
          <p:cNvPicPr>
            <a:picLocks noGrp="1" noChangeAspect="1"/>
          </p:cNvPicPr>
          <p:nvPr>
            <p:ph idx="1"/>
          </p:nvPr>
        </p:nvPicPr>
        <p:blipFill>
          <a:blip r:embed="rId3"/>
          <a:srcRect t="650" b="650"/>
          <a:stretch>
            <a:fillRect/>
          </a:stretch>
        </p:blipFill>
        <p:spPr>
          <a:xfrm>
            <a:off x="241893" y="1538944"/>
            <a:ext cx="8632462" cy="5115533"/>
          </a:xfrm>
        </p:spPr>
      </p:pic>
    </p:spTree>
    <p:extLst>
      <p:ext uri="{BB962C8B-B14F-4D97-AF65-F5344CB8AC3E}">
        <p14:creationId xmlns:p14="http://schemas.microsoft.com/office/powerpoint/2010/main" val="82673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 y="1740470"/>
            <a:ext cx="9143999" cy="4736530"/>
          </a:xfrm>
          <a:prstGeom prst="ellipse">
            <a:avLst/>
          </a:prstGeom>
          <a:gradFill flip="none" rotWithShape="1">
            <a:gsLst>
              <a:gs pos="0">
                <a:schemeClr val="accent1">
                  <a:shade val="70000"/>
                  <a:satMod val="150000"/>
                  <a:alpha val="10000"/>
                </a:schemeClr>
              </a:gs>
              <a:gs pos="34000">
                <a:schemeClr val="accent1">
                  <a:shade val="70000"/>
                  <a:satMod val="140000"/>
                  <a:alpha val="10000"/>
                </a:schemeClr>
              </a:gs>
              <a:gs pos="70000">
                <a:schemeClr val="accent1">
                  <a:tint val="100000"/>
                  <a:shade val="90000"/>
                  <a:satMod val="140000"/>
                  <a:alpha val="10000"/>
                </a:schemeClr>
              </a:gs>
              <a:gs pos="100000">
                <a:schemeClr val="accent1">
                  <a:tint val="100000"/>
                  <a:shade val="100000"/>
                  <a:satMod val="100000"/>
                  <a:alpha val="10000"/>
                </a:schemeClr>
              </a:gs>
            </a:gsLst>
            <a:path path="circle">
              <a:fillToRect l="100000" t="100000" r="100000" b="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FF0000"/>
                </a:solidFill>
              </a:rPr>
              <a:t>Organization Systems in Dietetics</a:t>
            </a:r>
          </a:p>
        </p:txBody>
      </p:sp>
      <p:graphicFrame>
        <p:nvGraphicFramePr>
          <p:cNvPr id="11" name="Content Placeholder 4"/>
          <p:cNvGraphicFramePr>
            <a:graphicFrameLocks noGrp="1"/>
          </p:cNvGraphicFramePr>
          <p:nvPr>
            <p:ph idx="1"/>
            <p:extLst>
              <p:ext uri="{D42A27DB-BD31-4B8C-83A1-F6EECF244321}">
                <p14:modId xmlns:p14="http://schemas.microsoft.com/office/powerpoint/2010/main" val="3289986143"/>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Elbow Connector 11"/>
          <p:cNvCxnSpPr/>
          <p:nvPr/>
        </p:nvCxnSpPr>
        <p:spPr>
          <a:xfrm rot="10800000" flipV="1">
            <a:off x="1630479" y="5190050"/>
            <a:ext cx="5910480" cy="1081913"/>
          </a:xfrm>
          <a:prstGeom prst="bentConnector3">
            <a:avLst>
              <a:gd name="adj1" fmla="val -39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30477" y="5174371"/>
            <a:ext cx="0" cy="1081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05650" y="5921806"/>
            <a:ext cx="1261884" cy="369332"/>
          </a:xfrm>
          <a:prstGeom prst="rect">
            <a:avLst/>
          </a:prstGeom>
          <a:noFill/>
        </p:spPr>
        <p:txBody>
          <a:bodyPr wrap="none" rtlCol="0">
            <a:spAutoFit/>
          </a:bodyPr>
          <a:lstStyle/>
          <a:p>
            <a:r>
              <a:rPr lang="en-US" b="1" dirty="0">
                <a:solidFill>
                  <a:srgbClr val="FF0000"/>
                </a:solidFill>
              </a:rPr>
              <a:t>Feedback</a:t>
            </a:r>
          </a:p>
        </p:txBody>
      </p:sp>
      <p:sp>
        <p:nvSpPr>
          <p:cNvPr id="15" name="TextBox 14"/>
          <p:cNvSpPr txBox="1"/>
          <p:nvPr/>
        </p:nvSpPr>
        <p:spPr>
          <a:xfrm>
            <a:off x="2770957" y="1932121"/>
            <a:ext cx="3827340" cy="461665"/>
          </a:xfrm>
          <a:prstGeom prst="rect">
            <a:avLst/>
          </a:prstGeom>
          <a:noFill/>
        </p:spPr>
        <p:txBody>
          <a:bodyPr wrap="none" rtlCol="0">
            <a:spAutoFit/>
          </a:bodyPr>
          <a:lstStyle/>
          <a:p>
            <a:r>
              <a:rPr lang="en-US" sz="2400" b="1" dirty="0"/>
              <a:t>Clinical Nutrition System</a:t>
            </a:r>
          </a:p>
        </p:txBody>
      </p:sp>
      <p:sp>
        <p:nvSpPr>
          <p:cNvPr id="19" name="TextBox 18"/>
          <p:cNvSpPr txBox="1"/>
          <p:nvPr/>
        </p:nvSpPr>
        <p:spPr>
          <a:xfrm>
            <a:off x="642784" y="1740470"/>
            <a:ext cx="1890261" cy="369332"/>
          </a:xfrm>
          <a:prstGeom prst="rect">
            <a:avLst/>
          </a:prstGeom>
          <a:noFill/>
        </p:spPr>
        <p:txBody>
          <a:bodyPr wrap="none" rtlCol="0">
            <a:spAutoFit/>
          </a:bodyPr>
          <a:lstStyle/>
          <a:p>
            <a:r>
              <a:rPr lang="en-US" b="1" dirty="0">
                <a:solidFill>
                  <a:srgbClr val="000090"/>
                </a:solidFill>
              </a:rPr>
              <a:t>ENVIRONMENT</a:t>
            </a:r>
          </a:p>
        </p:txBody>
      </p:sp>
      <p:sp>
        <p:nvSpPr>
          <p:cNvPr id="20" name="TextBox 19"/>
          <p:cNvSpPr txBox="1"/>
          <p:nvPr/>
        </p:nvSpPr>
        <p:spPr>
          <a:xfrm>
            <a:off x="7127851" y="6292334"/>
            <a:ext cx="1890261" cy="369332"/>
          </a:xfrm>
          <a:prstGeom prst="rect">
            <a:avLst/>
          </a:prstGeom>
          <a:noFill/>
        </p:spPr>
        <p:txBody>
          <a:bodyPr wrap="none" rtlCol="0">
            <a:spAutoFit/>
          </a:bodyPr>
          <a:lstStyle/>
          <a:p>
            <a:r>
              <a:rPr lang="en-US" b="1" dirty="0">
                <a:solidFill>
                  <a:srgbClr val="000090"/>
                </a:solidFill>
              </a:rPr>
              <a:t>ENVIRONMENT</a:t>
            </a:r>
          </a:p>
        </p:txBody>
      </p:sp>
    </p:spTree>
    <p:extLst>
      <p:ext uri="{BB962C8B-B14F-4D97-AF65-F5344CB8AC3E}">
        <p14:creationId xmlns:p14="http://schemas.microsoft.com/office/powerpoint/2010/main" val="207096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 y="1740470"/>
            <a:ext cx="9143999" cy="4736530"/>
          </a:xfrm>
          <a:prstGeom prst="ellipse">
            <a:avLst/>
          </a:prstGeom>
          <a:gradFill flip="none" rotWithShape="1">
            <a:gsLst>
              <a:gs pos="0">
                <a:schemeClr val="accent1">
                  <a:shade val="70000"/>
                  <a:satMod val="150000"/>
                  <a:alpha val="10000"/>
                </a:schemeClr>
              </a:gs>
              <a:gs pos="34000">
                <a:schemeClr val="accent1">
                  <a:shade val="70000"/>
                  <a:satMod val="140000"/>
                  <a:alpha val="10000"/>
                </a:schemeClr>
              </a:gs>
              <a:gs pos="70000">
                <a:schemeClr val="accent1">
                  <a:tint val="100000"/>
                  <a:shade val="90000"/>
                  <a:satMod val="140000"/>
                  <a:alpha val="10000"/>
                </a:schemeClr>
              </a:gs>
              <a:gs pos="100000">
                <a:schemeClr val="accent1">
                  <a:tint val="100000"/>
                  <a:shade val="100000"/>
                  <a:satMod val="100000"/>
                  <a:alpha val="10000"/>
                </a:schemeClr>
              </a:gs>
            </a:gsLst>
            <a:path path="circle">
              <a:fillToRect l="100000" t="100000" r="100000" b="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FF0000"/>
                </a:solidFill>
              </a:rPr>
              <a:t>Organization Systems in Dietetics</a:t>
            </a:r>
          </a:p>
        </p:txBody>
      </p:sp>
      <p:graphicFrame>
        <p:nvGraphicFramePr>
          <p:cNvPr id="11" name="Content Placeholder 4"/>
          <p:cNvGraphicFramePr>
            <a:graphicFrameLocks noGrp="1"/>
          </p:cNvGraphicFramePr>
          <p:nvPr>
            <p:ph idx="1"/>
            <p:extLst>
              <p:ext uri="{D42A27DB-BD31-4B8C-83A1-F6EECF244321}">
                <p14:modId xmlns:p14="http://schemas.microsoft.com/office/powerpoint/2010/main" val="1648989229"/>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Elbow Connector 11"/>
          <p:cNvCxnSpPr/>
          <p:nvPr/>
        </p:nvCxnSpPr>
        <p:spPr>
          <a:xfrm rot="10800000" flipV="1">
            <a:off x="1630479" y="5190050"/>
            <a:ext cx="5910480" cy="1081913"/>
          </a:xfrm>
          <a:prstGeom prst="bentConnector3">
            <a:avLst>
              <a:gd name="adj1" fmla="val -39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30477" y="5174371"/>
            <a:ext cx="0" cy="1081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23290" y="5921806"/>
            <a:ext cx="1261884" cy="369332"/>
          </a:xfrm>
          <a:prstGeom prst="rect">
            <a:avLst/>
          </a:prstGeom>
          <a:noFill/>
        </p:spPr>
        <p:txBody>
          <a:bodyPr wrap="none" rtlCol="0">
            <a:spAutoFit/>
          </a:bodyPr>
          <a:lstStyle/>
          <a:p>
            <a:r>
              <a:rPr lang="en-US" b="1" dirty="0">
                <a:solidFill>
                  <a:srgbClr val="FF0000"/>
                </a:solidFill>
              </a:rPr>
              <a:t>Feedback</a:t>
            </a:r>
          </a:p>
        </p:txBody>
      </p:sp>
      <p:sp>
        <p:nvSpPr>
          <p:cNvPr id="15" name="TextBox 14"/>
          <p:cNvSpPr txBox="1"/>
          <p:nvPr/>
        </p:nvSpPr>
        <p:spPr>
          <a:xfrm>
            <a:off x="2329993" y="1861557"/>
            <a:ext cx="4425460" cy="461665"/>
          </a:xfrm>
          <a:prstGeom prst="rect">
            <a:avLst/>
          </a:prstGeom>
          <a:noFill/>
        </p:spPr>
        <p:txBody>
          <a:bodyPr wrap="none" rtlCol="0">
            <a:spAutoFit/>
          </a:bodyPr>
          <a:lstStyle/>
          <a:p>
            <a:r>
              <a:rPr lang="en-US" sz="2400" b="1" dirty="0"/>
              <a:t>Community Nutrition System</a:t>
            </a:r>
          </a:p>
        </p:txBody>
      </p:sp>
      <p:sp>
        <p:nvSpPr>
          <p:cNvPr id="19" name="TextBox 18"/>
          <p:cNvSpPr txBox="1"/>
          <p:nvPr/>
        </p:nvSpPr>
        <p:spPr>
          <a:xfrm>
            <a:off x="642784" y="1740470"/>
            <a:ext cx="1890261" cy="369332"/>
          </a:xfrm>
          <a:prstGeom prst="rect">
            <a:avLst/>
          </a:prstGeom>
          <a:noFill/>
        </p:spPr>
        <p:txBody>
          <a:bodyPr wrap="none" rtlCol="0">
            <a:spAutoFit/>
          </a:bodyPr>
          <a:lstStyle/>
          <a:p>
            <a:r>
              <a:rPr lang="en-US" b="1" dirty="0">
                <a:solidFill>
                  <a:srgbClr val="000090"/>
                </a:solidFill>
              </a:rPr>
              <a:t>ENVIRONMENT</a:t>
            </a:r>
          </a:p>
        </p:txBody>
      </p:sp>
      <p:sp>
        <p:nvSpPr>
          <p:cNvPr id="20" name="TextBox 19"/>
          <p:cNvSpPr txBox="1"/>
          <p:nvPr/>
        </p:nvSpPr>
        <p:spPr>
          <a:xfrm>
            <a:off x="7127851" y="6292334"/>
            <a:ext cx="1890261" cy="369332"/>
          </a:xfrm>
          <a:prstGeom prst="rect">
            <a:avLst/>
          </a:prstGeom>
          <a:noFill/>
        </p:spPr>
        <p:txBody>
          <a:bodyPr wrap="none" rtlCol="0">
            <a:spAutoFit/>
          </a:bodyPr>
          <a:lstStyle/>
          <a:p>
            <a:r>
              <a:rPr lang="en-US" b="1" dirty="0">
                <a:solidFill>
                  <a:srgbClr val="000090"/>
                </a:solidFill>
              </a:rPr>
              <a:t>ENVIRONMENT</a:t>
            </a:r>
          </a:p>
        </p:txBody>
      </p:sp>
    </p:spTree>
    <p:extLst>
      <p:ext uri="{BB962C8B-B14F-4D97-AF65-F5344CB8AC3E}">
        <p14:creationId xmlns:p14="http://schemas.microsoft.com/office/powerpoint/2010/main" val="3146723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 in an Environment</a:t>
            </a:r>
          </a:p>
        </p:txBody>
      </p:sp>
      <p:sp>
        <p:nvSpPr>
          <p:cNvPr id="3" name="Content Placeholder 2"/>
          <p:cNvSpPr>
            <a:spLocks noGrp="1"/>
          </p:cNvSpPr>
          <p:nvPr>
            <p:ph idx="1"/>
          </p:nvPr>
        </p:nvSpPr>
        <p:spPr/>
        <p:txBody>
          <a:bodyPr/>
          <a:lstStyle/>
          <a:p>
            <a:r>
              <a:rPr lang="en-US" dirty="0"/>
              <a:t>The organization is part of a larger system</a:t>
            </a:r>
          </a:p>
          <a:p>
            <a:pPr lvl="1"/>
            <a:r>
              <a:rPr lang="en-US" dirty="0"/>
              <a:t>The external environment has a major impact on how the system behaves </a:t>
            </a:r>
          </a:p>
          <a:p>
            <a:r>
              <a:rPr lang="en-US" dirty="0"/>
              <a:t>It should be mindful of the environment in which it exists </a:t>
            </a:r>
          </a:p>
          <a:p>
            <a:r>
              <a:rPr lang="en-US" dirty="0"/>
              <a:t>Must comply with the regulations imposed on it from the outside, as well as with its own internal policies and procedures</a:t>
            </a:r>
          </a:p>
          <a:p>
            <a:endParaRPr lang="en-US" dirty="0"/>
          </a:p>
        </p:txBody>
      </p:sp>
    </p:spTree>
    <p:extLst>
      <p:ext uri="{BB962C8B-B14F-4D97-AF65-F5344CB8AC3E}">
        <p14:creationId xmlns:p14="http://schemas.microsoft.com/office/powerpoint/2010/main" val="369908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the organization</a:t>
            </a:r>
          </a:p>
        </p:txBody>
      </p:sp>
      <p:sp>
        <p:nvSpPr>
          <p:cNvPr id="3" name="Text Placeholder 2"/>
          <p:cNvSpPr>
            <a:spLocks noGrp="1"/>
          </p:cNvSpPr>
          <p:nvPr>
            <p:ph type="body" idx="1"/>
          </p:nvPr>
        </p:nvSpPr>
        <p:spPr/>
        <p:txBody>
          <a:bodyPr/>
          <a:lstStyle/>
          <a:p>
            <a:r>
              <a:rPr lang="en-US" dirty="0"/>
              <a:t>Vision, Mission, Goals, Objectives, Culture… </a:t>
            </a:r>
          </a:p>
        </p:txBody>
      </p:sp>
    </p:spTree>
    <p:extLst>
      <p:ext uri="{BB962C8B-B14F-4D97-AF65-F5344CB8AC3E}">
        <p14:creationId xmlns:p14="http://schemas.microsoft.com/office/powerpoint/2010/main" val="325494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0000"/>
                </a:solidFill>
              </a:rPr>
              <a:t>REMINDER !!!</a:t>
            </a:r>
          </a:p>
        </p:txBody>
      </p:sp>
      <p:sp>
        <p:nvSpPr>
          <p:cNvPr id="5" name="Content Placeholder 4"/>
          <p:cNvSpPr>
            <a:spLocks noGrp="1"/>
          </p:cNvSpPr>
          <p:nvPr>
            <p:ph idx="1"/>
          </p:nvPr>
        </p:nvSpPr>
        <p:spPr/>
        <p:txBody>
          <a:bodyPr/>
          <a:lstStyle/>
          <a:p>
            <a:r>
              <a:rPr lang="en-US" u="sng" dirty="0"/>
              <a:t>Necessary</a:t>
            </a:r>
            <a:r>
              <a:rPr lang="en-US" dirty="0"/>
              <a:t> components of an organization</a:t>
            </a:r>
          </a:p>
          <a:p>
            <a:pPr marL="0" indent="0">
              <a:buNone/>
            </a:pPr>
            <a:endParaRPr lang="en-US" dirty="0"/>
          </a:p>
          <a:p>
            <a:pPr marL="731520" lvl="1" indent="-457200">
              <a:buFont typeface="+mj-lt"/>
              <a:buAutoNum type="arabicPeriod"/>
            </a:pPr>
            <a:r>
              <a:rPr lang="en-US" sz="2400" dirty="0"/>
              <a:t>People (members of the organization)</a:t>
            </a:r>
          </a:p>
          <a:p>
            <a:pPr marL="731520" lvl="1" indent="-457200">
              <a:buFont typeface="+mj-lt"/>
              <a:buAutoNum type="arabicPeriod"/>
            </a:pPr>
            <a:r>
              <a:rPr lang="en-US" sz="2400" dirty="0"/>
              <a:t>Structure (framework)</a:t>
            </a:r>
          </a:p>
          <a:p>
            <a:pPr marL="731520" lvl="1" indent="-457200">
              <a:buFont typeface="+mj-lt"/>
              <a:buAutoNum type="arabicPeriod"/>
            </a:pPr>
            <a:r>
              <a:rPr lang="en-US" sz="2400" b="1" dirty="0"/>
              <a:t>Purpose (driving vision, mission, philosophy, goals and objectives)</a:t>
            </a:r>
          </a:p>
          <a:p>
            <a:endParaRPr lang="en-US" dirty="0"/>
          </a:p>
        </p:txBody>
      </p:sp>
    </p:spTree>
    <p:extLst>
      <p:ext uri="{BB962C8B-B14F-4D97-AF65-F5344CB8AC3E}">
        <p14:creationId xmlns:p14="http://schemas.microsoft.com/office/powerpoint/2010/main" val="380488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Organizational Mission</a:t>
            </a:r>
          </a:p>
        </p:txBody>
      </p:sp>
      <p:sp>
        <p:nvSpPr>
          <p:cNvPr id="3" name="Content Placeholder 2"/>
          <p:cNvSpPr>
            <a:spLocks noGrp="1"/>
          </p:cNvSpPr>
          <p:nvPr>
            <p:ph idx="1"/>
          </p:nvPr>
        </p:nvSpPr>
        <p:spPr/>
        <p:txBody>
          <a:bodyPr/>
          <a:lstStyle/>
          <a:p>
            <a:r>
              <a:rPr lang="en-US" dirty="0"/>
              <a:t>An organizational mission answers questions such as: </a:t>
            </a:r>
          </a:p>
          <a:p>
            <a:pPr lvl="1"/>
            <a:r>
              <a:rPr lang="en-US" dirty="0"/>
              <a:t>Why are we here?</a:t>
            </a:r>
          </a:p>
          <a:p>
            <a:pPr lvl="1"/>
            <a:r>
              <a:rPr lang="en-US" dirty="0"/>
              <a:t>Why do we exist?</a:t>
            </a:r>
          </a:p>
          <a:p>
            <a:pPr lvl="1"/>
            <a:r>
              <a:rPr lang="en-US" dirty="0"/>
              <a:t>What function does the organization perform? For whom? </a:t>
            </a:r>
          </a:p>
          <a:p>
            <a:endParaRPr lang="en-US" dirty="0"/>
          </a:p>
          <a:p>
            <a:r>
              <a:rPr lang="en-US" dirty="0"/>
              <a:t>Expressed as a </a:t>
            </a:r>
            <a:r>
              <a:rPr lang="en-US" b="1" dirty="0"/>
              <a:t>mission statement</a:t>
            </a:r>
            <a:r>
              <a:rPr lang="en-US" dirty="0"/>
              <a:t>:</a:t>
            </a:r>
          </a:p>
          <a:p>
            <a:pPr lvl="1"/>
            <a:r>
              <a:rPr lang="en-US" dirty="0"/>
              <a:t>Broad statement of business scope, purpose and operation that distinguishes the business from others. It is the purpose that drives an organization</a:t>
            </a:r>
          </a:p>
          <a:p>
            <a:pPr lvl="1"/>
            <a:r>
              <a:rPr lang="en-US" dirty="0"/>
              <a:t>Serve to inform employees, clients, and people about what’s important to you and your business</a:t>
            </a:r>
          </a:p>
          <a:p>
            <a:pPr lvl="1"/>
            <a:r>
              <a:rPr lang="en-US" dirty="0"/>
              <a:t>Should preferably be clear, memorable and concise </a:t>
            </a:r>
          </a:p>
          <a:p>
            <a:pPr lvl="1"/>
            <a:endParaRPr lang="en-US" dirty="0"/>
          </a:p>
          <a:p>
            <a:pPr lvl="1"/>
            <a:endParaRPr lang="en-US" dirty="0"/>
          </a:p>
        </p:txBody>
      </p:sp>
    </p:spTree>
    <p:extLst>
      <p:ext uri="{BB962C8B-B14F-4D97-AF65-F5344CB8AC3E}">
        <p14:creationId xmlns:p14="http://schemas.microsoft.com/office/powerpoint/2010/main" val="3407078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Mission Statements</a:t>
            </a:r>
          </a:p>
        </p:txBody>
      </p:sp>
      <p:sp>
        <p:nvSpPr>
          <p:cNvPr id="3" name="Content Placeholder 2"/>
          <p:cNvSpPr>
            <a:spLocks noGrp="1"/>
          </p:cNvSpPr>
          <p:nvPr>
            <p:ph idx="1"/>
          </p:nvPr>
        </p:nvSpPr>
        <p:spPr/>
        <p:txBody>
          <a:bodyPr/>
          <a:lstStyle/>
          <a:p>
            <a:r>
              <a:rPr lang="en-US" dirty="0"/>
              <a:t>There is a difference in the way mission statements are communicated in small vs. large organizations. </a:t>
            </a:r>
          </a:p>
          <a:p>
            <a:r>
              <a:rPr lang="en-US" b="1" dirty="0"/>
              <a:t>In small businesses</a:t>
            </a:r>
            <a:r>
              <a:rPr lang="en-US" dirty="0"/>
              <a:t>: mission may be known by the manager and communicated to the employees in an informal way: i.e. </a:t>
            </a:r>
          </a:p>
          <a:p>
            <a:pPr lvl="1"/>
            <a:r>
              <a:rPr lang="en-US" dirty="0"/>
              <a:t>To produce a delicious and healthy cookie </a:t>
            </a:r>
          </a:p>
          <a:p>
            <a:pPr lvl="1"/>
            <a:r>
              <a:rPr lang="en-US" dirty="0"/>
              <a:t>To provide congregate meals to the elderly population</a:t>
            </a:r>
          </a:p>
          <a:p>
            <a:pPr lvl="1"/>
            <a:r>
              <a:rPr lang="en-US" dirty="0"/>
              <a:t>To educate the pubic about the benefits of increasing their physical activity. </a:t>
            </a:r>
          </a:p>
          <a:p>
            <a:r>
              <a:rPr lang="en-US" dirty="0"/>
              <a:t>Because small organizations tend to have few employees, there is a slighter chance for the mission to be distorted</a:t>
            </a:r>
          </a:p>
          <a:p>
            <a:r>
              <a:rPr lang="en-US" dirty="0"/>
              <a:t>The case is different in </a:t>
            </a:r>
            <a:r>
              <a:rPr lang="en-US" b="1" dirty="0"/>
              <a:t>larger organizations</a:t>
            </a:r>
          </a:p>
        </p:txBody>
      </p:sp>
    </p:spTree>
    <p:extLst>
      <p:ext uri="{BB962C8B-B14F-4D97-AF65-F5344CB8AC3E}">
        <p14:creationId xmlns:p14="http://schemas.microsoft.com/office/powerpoint/2010/main" val="14455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Mission Statements	</a:t>
            </a:r>
          </a:p>
        </p:txBody>
      </p:sp>
      <p:sp>
        <p:nvSpPr>
          <p:cNvPr id="3" name="Content Placeholder 2"/>
          <p:cNvSpPr>
            <a:spLocks noGrp="1"/>
          </p:cNvSpPr>
          <p:nvPr>
            <p:ph idx="1"/>
          </p:nvPr>
        </p:nvSpPr>
        <p:spPr/>
        <p:txBody>
          <a:bodyPr/>
          <a:lstStyle/>
          <a:p>
            <a:r>
              <a:rPr lang="en-US" b="1" dirty="0"/>
              <a:t>In large organizations: </a:t>
            </a:r>
          </a:p>
          <a:p>
            <a:pPr lvl="1"/>
            <a:r>
              <a:rPr lang="en-US" dirty="0"/>
              <a:t>Managerial levels increase</a:t>
            </a:r>
          </a:p>
          <a:p>
            <a:pPr lvl="1"/>
            <a:r>
              <a:rPr lang="en-US" dirty="0"/>
              <a:t>Departmentalization occurs (i.e. hospital: finance, accounting, human resources, material management, food service etc.) </a:t>
            </a:r>
          </a:p>
          <a:p>
            <a:pPr lvl="2">
              <a:buFont typeface="Wingdings" charset="0"/>
              <a:buChar char="à"/>
            </a:pPr>
            <a:r>
              <a:rPr lang="en-US" dirty="0">
                <a:sym typeface="Wingdings"/>
              </a:rPr>
              <a:t>The mission may be less clear to the larger number of individuals in the organization </a:t>
            </a:r>
          </a:p>
          <a:p>
            <a:r>
              <a:rPr lang="en-US" dirty="0">
                <a:sym typeface="Wingdings"/>
              </a:rPr>
              <a:t>Therefore a </a:t>
            </a:r>
            <a:r>
              <a:rPr lang="en-US" u="sng" dirty="0">
                <a:sym typeface="Wingdings"/>
              </a:rPr>
              <a:t>written mission statement </a:t>
            </a:r>
            <a:r>
              <a:rPr lang="en-US" dirty="0">
                <a:sym typeface="Wingdings"/>
              </a:rPr>
              <a:t>that embodies the purpose of the organization is very important to remind everyone what the focus really is</a:t>
            </a:r>
          </a:p>
          <a:p>
            <a:r>
              <a:rPr lang="en-US" dirty="0">
                <a:sym typeface="Wingdings"/>
              </a:rPr>
              <a:t>Mission statements should be concise enough so that they do not overwhelm employees</a:t>
            </a:r>
          </a:p>
          <a:p>
            <a:r>
              <a:rPr lang="en-US" dirty="0">
                <a:sym typeface="Wingdings"/>
              </a:rPr>
              <a:t>A lot of times used in organizations’ advertising, on business cards, desk and wall ornaments	</a:t>
            </a:r>
          </a:p>
          <a:p>
            <a:endParaRPr lang="en-US" dirty="0">
              <a:sym typeface="Wingdings"/>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80461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Mission Statements</a:t>
            </a:r>
          </a:p>
        </p:txBody>
      </p:sp>
      <p:sp>
        <p:nvSpPr>
          <p:cNvPr id="3" name="Content Placeholder 2"/>
          <p:cNvSpPr>
            <a:spLocks noGrp="1"/>
          </p:cNvSpPr>
          <p:nvPr>
            <p:ph idx="1"/>
          </p:nvPr>
        </p:nvSpPr>
        <p:spPr>
          <a:xfrm>
            <a:off x="457200" y="1600199"/>
            <a:ext cx="8229600" cy="5079441"/>
          </a:xfrm>
        </p:spPr>
        <p:txBody>
          <a:bodyPr>
            <a:normAutofit/>
          </a:bodyPr>
          <a:lstStyle/>
          <a:p>
            <a:pPr marL="171450" indent="-171450" defTabSz="457200">
              <a:spcBef>
                <a:spcPts val="0"/>
              </a:spcBef>
              <a:buClrTx/>
              <a:buSzTx/>
              <a:buFont typeface="Arial"/>
              <a:buChar char="•"/>
              <a:defRPr/>
            </a:pPr>
            <a:r>
              <a:rPr lang="en-US" b="1" dirty="0"/>
              <a:t>TED</a:t>
            </a:r>
            <a:r>
              <a:rPr lang="en-US" dirty="0"/>
              <a:t>: Spreading Ideas. (2 words)</a:t>
            </a:r>
          </a:p>
          <a:p>
            <a:pPr marL="171450" indent="-171450">
              <a:buFont typeface="Arial"/>
              <a:buChar char="•"/>
            </a:pPr>
            <a:r>
              <a:rPr lang="en-US" b="1" dirty="0" err="1"/>
              <a:t>Lifestrong</a:t>
            </a:r>
            <a:r>
              <a:rPr lang="en-US" dirty="0"/>
              <a:t>: To inspire and empower people affected by cancer. (8)</a:t>
            </a:r>
          </a:p>
          <a:p>
            <a:pPr marL="171450" indent="-171450">
              <a:buFont typeface="Arial"/>
              <a:buChar char="•"/>
            </a:pPr>
            <a:r>
              <a:rPr lang="en-US" b="1" dirty="0"/>
              <a:t>Best Friends Animal Society</a:t>
            </a:r>
            <a:r>
              <a:rPr lang="en-US" dirty="0"/>
              <a:t>: A better world through kindness to animals. (7)</a:t>
            </a:r>
          </a:p>
          <a:p>
            <a:pPr marL="171450" indent="-171450">
              <a:buFont typeface="Arial"/>
              <a:buChar char="•"/>
            </a:pPr>
            <a:r>
              <a:rPr lang="en-US" b="1" dirty="0"/>
              <a:t>American Heart Association</a:t>
            </a:r>
            <a:r>
              <a:rPr lang="en-US" dirty="0"/>
              <a:t>: To build healthier lives, free of cardiovascular diseases and stroke. (10)</a:t>
            </a:r>
          </a:p>
          <a:p>
            <a:pPr marL="171450" indent="-171450" defTabSz="457200">
              <a:spcBef>
                <a:spcPts val="0"/>
              </a:spcBef>
              <a:buClrTx/>
              <a:buSzTx/>
              <a:buFont typeface="Arial"/>
              <a:buChar char="•"/>
              <a:defRPr/>
            </a:pPr>
            <a:r>
              <a:rPr lang="en-US" b="1" dirty="0"/>
              <a:t>American Diabetes Association</a:t>
            </a:r>
            <a:r>
              <a:rPr lang="en-US" dirty="0"/>
              <a:t>: To prevent and cure diabetes and to improve the lives of all people affected by diabetes. (16)</a:t>
            </a:r>
          </a:p>
          <a:p>
            <a:pPr marL="171450" indent="-171450" defTabSz="457200">
              <a:spcBef>
                <a:spcPts val="0"/>
              </a:spcBef>
              <a:buClrTx/>
              <a:buSzTx/>
              <a:buFont typeface="Arial"/>
              <a:buChar char="•"/>
              <a:defRPr/>
            </a:pPr>
            <a:r>
              <a:rPr lang="en-US" b="1" dirty="0"/>
              <a:t>Make-A-Wish</a:t>
            </a:r>
            <a:r>
              <a:rPr lang="en-US" dirty="0"/>
              <a:t>: We grant the wishes of children with life-threatening medical conditions to enrich the human experience with hope, strength and joy. (21)</a:t>
            </a:r>
          </a:p>
          <a:p>
            <a:pPr marL="171450" indent="-1714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2053539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Examples of Mission Statements</a:t>
            </a:r>
          </a:p>
        </p:txBody>
      </p:sp>
      <p:sp>
        <p:nvSpPr>
          <p:cNvPr id="3" name="Content Placeholder 2"/>
          <p:cNvSpPr>
            <a:spLocks noGrp="1"/>
          </p:cNvSpPr>
          <p:nvPr>
            <p:ph idx="1"/>
          </p:nvPr>
        </p:nvSpPr>
        <p:spPr>
          <a:xfrm>
            <a:off x="457200" y="1600199"/>
            <a:ext cx="8229600" cy="5079441"/>
          </a:xfrm>
        </p:spPr>
        <p:txBody>
          <a:bodyPr>
            <a:normAutofit fontScale="92500"/>
          </a:bodyPr>
          <a:lstStyle/>
          <a:p>
            <a:r>
              <a:rPr lang="en-US" b="1" dirty="0"/>
              <a:t>Lebanese American University </a:t>
            </a:r>
            <a:r>
              <a:rPr lang="en-US" dirty="0"/>
              <a:t>is committed to academic excellence, student centeredness, civic engagement, the advancement of scholarship, the education of the whole person, and the formation of leaders in a diverse world.</a:t>
            </a:r>
          </a:p>
          <a:p>
            <a:r>
              <a:rPr lang="en-US" b="1" dirty="0"/>
              <a:t>UMC-RH </a:t>
            </a:r>
            <a:r>
              <a:rPr lang="en-US" dirty="0"/>
              <a:t>is committed to excellence in patient care, clinical outcomes, academics and research.</a:t>
            </a:r>
          </a:p>
          <a:p>
            <a:r>
              <a:rPr lang="en-US" dirty="0"/>
              <a:t>The primary mission of </a:t>
            </a:r>
            <a:r>
              <a:rPr lang="en-US" b="1" dirty="0" err="1"/>
              <a:t>Faqra</a:t>
            </a:r>
            <a:r>
              <a:rPr lang="en-US" b="1" dirty="0"/>
              <a:t> Catering </a:t>
            </a:r>
            <a:r>
              <a:rPr lang="en-US" dirty="0"/>
              <a:t>is to provide outstanding products and service. The business depends on customer's satisfaction: Their clients are at the very heart of our success. </a:t>
            </a:r>
            <a:r>
              <a:rPr lang="en-US" dirty="0" err="1"/>
              <a:t>Faqra</a:t>
            </a:r>
            <a:r>
              <a:rPr lang="en-US" dirty="0"/>
              <a:t> Catering earns their trust and respect every day, meet their needs and exceed their expectations in order to get positive feedback and ensure loyalty. Every customer will benefit from individual diligence, personalized care and a flexible, willing attitude.</a:t>
            </a:r>
          </a:p>
          <a:p>
            <a:endParaRPr lang="en-US" dirty="0"/>
          </a:p>
        </p:txBody>
      </p:sp>
    </p:spTree>
    <p:extLst>
      <p:ext uri="{BB962C8B-B14F-4D97-AF65-F5344CB8AC3E}">
        <p14:creationId xmlns:p14="http://schemas.microsoft.com/office/powerpoint/2010/main" val="76693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What’s Common?</a:t>
            </a:r>
          </a:p>
        </p:txBody>
      </p:sp>
      <p:pic>
        <p:nvPicPr>
          <p:cNvPr id="4" name="Content Placeholder 3"/>
          <p:cNvPicPr>
            <a:picLocks noGrp="1" noChangeAspect="1"/>
          </p:cNvPicPr>
          <p:nvPr>
            <p:ph idx="1"/>
          </p:nvPr>
        </p:nvPicPr>
        <p:blipFill>
          <a:blip r:embed="rId3"/>
          <a:srcRect t="1723" b="1723"/>
          <a:stretch>
            <a:fillRect/>
          </a:stretch>
        </p:blipFill>
        <p:spPr/>
      </p:pic>
    </p:spTree>
    <p:extLst>
      <p:ext uri="{BB962C8B-B14F-4D97-AF65-F5344CB8AC3E}">
        <p14:creationId xmlns:p14="http://schemas.microsoft.com/office/powerpoint/2010/main" val="108480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Vision</a:t>
            </a:r>
          </a:p>
        </p:txBody>
      </p:sp>
      <p:sp>
        <p:nvSpPr>
          <p:cNvPr id="3" name="Content Placeholder 2"/>
          <p:cNvSpPr>
            <a:spLocks noGrp="1"/>
          </p:cNvSpPr>
          <p:nvPr>
            <p:ph idx="1"/>
          </p:nvPr>
        </p:nvSpPr>
        <p:spPr/>
        <p:txBody>
          <a:bodyPr/>
          <a:lstStyle/>
          <a:p>
            <a:r>
              <a:rPr lang="en-US" dirty="0"/>
              <a:t>A vision is a statement of what or how you would like things to be; a picture of the future you’re working to create, what you want your business to become</a:t>
            </a:r>
          </a:p>
          <a:p>
            <a:r>
              <a:rPr lang="en-US" dirty="0"/>
              <a:t>Must be in line with the mission &amp; core values of the organization</a:t>
            </a:r>
          </a:p>
          <a:p>
            <a:r>
              <a:rPr lang="en-US" dirty="0"/>
              <a:t>Must be effectively communicated to and accepted by everyone involved in the organization</a:t>
            </a:r>
          </a:p>
        </p:txBody>
      </p:sp>
    </p:spTree>
    <p:extLst>
      <p:ext uri="{BB962C8B-B14F-4D97-AF65-F5344CB8AC3E}">
        <p14:creationId xmlns:p14="http://schemas.microsoft.com/office/powerpoint/2010/main" val="202229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Vision</a:t>
            </a:r>
          </a:p>
        </p:txBody>
      </p:sp>
      <p:sp>
        <p:nvSpPr>
          <p:cNvPr id="3" name="Content Placeholder 2"/>
          <p:cNvSpPr>
            <a:spLocks noGrp="1"/>
          </p:cNvSpPr>
          <p:nvPr>
            <p:ph idx="1"/>
          </p:nvPr>
        </p:nvSpPr>
        <p:spPr/>
        <p:txBody>
          <a:bodyPr/>
          <a:lstStyle/>
          <a:p>
            <a:pPr marL="0" indent="0">
              <a:buNone/>
            </a:pPr>
            <a:r>
              <a:rPr lang="en-US" i="1" dirty="0"/>
              <a:t>Example</a:t>
            </a:r>
          </a:p>
          <a:p>
            <a:pPr marL="0" indent="0">
              <a:buNone/>
            </a:pPr>
            <a:endParaRPr lang="en-US" i="1" dirty="0"/>
          </a:p>
          <a:p>
            <a:pPr marL="0" indent="0">
              <a:buNone/>
            </a:pPr>
            <a:r>
              <a:rPr lang="en-US" b="1" dirty="0"/>
              <a:t>Mission: </a:t>
            </a:r>
          </a:p>
          <a:p>
            <a:r>
              <a:rPr lang="en-US" i="1" dirty="0"/>
              <a:t>UMC-RH is committed to excellence in patient care, clinical outcomes, academics and research.</a:t>
            </a:r>
          </a:p>
          <a:p>
            <a:endParaRPr lang="en-US" b="1" dirty="0">
              <a:solidFill>
                <a:srgbClr val="800000"/>
              </a:solidFill>
            </a:endParaRPr>
          </a:p>
          <a:p>
            <a:pPr marL="0" indent="0">
              <a:buNone/>
            </a:pPr>
            <a:r>
              <a:rPr lang="en-US" b="1" dirty="0"/>
              <a:t>Vision: </a:t>
            </a:r>
          </a:p>
          <a:p>
            <a:r>
              <a:rPr lang="en-US" i="1" dirty="0">
                <a:solidFill>
                  <a:srgbClr val="000000"/>
                </a:solidFill>
              </a:rPr>
              <a:t>UMC-RH will be the premiere academic medical center in the Middle East by delivering outstanding, innovative, patient-centered care in partnership with superior health professionals</a:t>
            </a:r>
          </a:p>
          <a:p>
            <a:pPr algn="ctr"/>
            <a:endParaRPr lang="en-US" b="1" i="1" dirty="0">
              <a:solidFill>
                <a:srgbClr val="800000"/>
              </a:solidFill>
            </a:endParaRPr>
          </a:p>
        </p:txBody>
      </p:sp>
    </p:spTree>
    <p:extLst>
      <p:ext uri="{BB962C8B-B14F-4D97-AF65-F5344CB8AC3E}">
        <p14:creationId xmlns:p14="http://schemas.microsoft.com/office/powerpoint/2010/main" val="155617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Core Values</a:t>
            </a:r>
          </a:p>
        </p:txBody>
      </p:sp>
      <p:sp>
        <p:nvSpPr>
          <p:cNvPr id="3" name="Content Placeholder 2"/>
          <p:cNvSpPr>
            <a:spLocks noGrp="1"/>
          </p:cNvSpPr>
          <p:nvPr>
            <p:ph idx="1"/>
          </p:nvPr>
        </p:nvSpPr>
        <p:spPr/>
        <p:txBody>
          <a:bodyPr/>
          <a:lstStyle/>
          <a:p>
            <a:r>
              <a:rPr lang="en-US" dirty="0"/>
              <a:t>Core values are the principles &amp; standards at the very center of the organization</a:t>
            </a:r>
          </a:p>
          <a:p>
            <a:r>
              <a:rPr lang="en-US" dirty="0"/>
              <a:t>They are stable and only change very slowly over long periods of time </a:t>
            </a:r>
          </a:p>
          <a:p>
            <a:r>
              <a:rPr lang="en-US" dirty="0"/>
              <a:t>Form attitudes and guide behavior </a:t>
            </a:r>
          </a:p>
          <a:p>
            <a:r>
              <a:rPr lang="en-US" dirty="0"/>
              <a:t>Frequently useful to rank them from more to less important </a:t>
            </a:r>
          </a:p>
        </p:txBody>
      </p:sp>
    </p:spTree>
    <p:extLst>
      <p:ext uri="{BB962C8B-B14F-4D97-AF65-F5344CB8AC3E}">
        <p14:creationId xmlns:p14="http://schemas.microsoft.com/office/powerpoint/2010/main" val="2652206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Core Values</a:t>
            </a:r>
          </a:p>
        </p:txBody>
      </p:sp>
      <p:sp>
        <p:nvSpPr>
          <p:cNvPr id="3" name="Content Placeholder 2"/>
          <p:cNvSpPr>
            <a:spLocks noGrp="1"/>
          </p:cNvSpPr>
          <p:nvPr>
            <p:ph idx="1"/>
          </p:nvPr>
        </p:nvSpPr>
        <p:spPr/>
        <p:txBody>
          <a:bodyPr/>
          <a:lstStyle/>
          <a:p>
            <a:r>
              <a:rPr lang="en-US" dirty="0"/>
              <a:t>Quality service</a:t>
            </a:r>
          </a:p>
          <a:p>
            <a:r>
              <a:rPr lang="en-US" dirty="0"/>
              <a:t>Excellence</a:t>
            </a:r>
          </a:p>
          <a:p>
            <a:r>
              <a:rPr lang="en-US" dirty="0"/>
              <a:t>Trust</a:t>
            </a:r>
          </a:p>
          <a:p>
            <a:r>
              <a:rPr lang="en-US" dirty="0"/>
              <a:t>Respect</a:t>
            </a:r>
          </a:p>
          <a:p>
            <a:r>
              <a:rPr lang="en-US" dirty="0"/>
              <a:t>Responsibility</a:t>
            </a:r>
          </a:p>
          <a:p>
            <a:r>
              <a:rPr lang="en-US" dirty="0"/>
              <a:t>…</a:t>
            </a:r>
          </a:p>
          <a:p>
            <a:endParaRPr lang="en-US" dirty="0"/>
          </a:p>
          <a:p>
            <a:endParaRPr lang="en-US" dirty="0"/>
          </a:p>
        </p:txBody>
      </p:sp>
    </p:spTree>
    <p:extLst>
      <p:ext uri="{BB962C8B-B14F-4D97-AF65-F5344CB8AC3E}">
        <p14:creationId xmlns:p14="http://schemas.microsoft.com/office/powerpoint/2010/main" val="1391167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 Values – UMC-RH</a:t>
            </a:r>
          </a:p>
        </p:txBody>
      </p:sp>
      <p:sp>
        <p:nvSpPr>
          <p:cNvPr id="3" name="Content Placeholder 2"/>
          <p:cNvSpPr>
            <a:spLocks noGrp="1"/>
          </p:cNvSpPr>
          <p:nvPr>
            <p:ph idx="1"/>
          </p:nvPr>
        </p:nvSpPr>
        <p:spPr>
          <a:xfrm>
            <a:off x="457200" y="1600199"/>
            <a:ext cx="8229600" cy="5142161"/>
          </a:xfrm>
        </p:spPr>
        <p:txBody>
          <a:bodyPr>
            <a:normAutofit lnSpcReduction="10000"/>
          </a:bodyPr>
          <a:lstStyle/>
          <a:p>
            <a:r>
              <a:rPr lang="en-US" b="1" dirty="0"/>
              <a:t>Respect</a:t>
            </a:r>
            <a:r>
              <a:rPr lang="en-US" dirty="0"/>
              <a:t> The basic dignity of the individual is the guiding principle in all our policies, procedures and interactions. Human life at every step and in any condition is precious and worthy of respect.</a:t>
            </a:r>
          </a:p>
          <a:p>
            <a:r>
              <a:rPr lang="en-US" b="1" dirty="0"/>
              <a:t>Integrity</a:t>
            </a:r>
            <a:r>
              <a:rPr lang="en-US" dirty="0"/>
              <a:t> We strive to be consistently truthful, observe ethical standards, and promptly acknowledge errors.</a:t>
            </a:r>
          </a:p>
          <a:p>
            <a:r>
              <a:rPr lang="en-US" b="1" dirty="0"/>
              <a:t>Compassion</a:t>
            </a:r>
            <a:r>
              <a:rPr lang="en-US" dirty="0"/>
              <a:t> Compassion is the way we share deep concern, love, and care toward each person.</a:t>
            </a:r>
          </a:p>
          <a:p>
            <a:r>
              <a:rPr lang="en-US" b="1" dirty="0"/>
              <a:t>Excellence </a:t>
            </a:r>
            <a:r>
              <a:rPr lang="en-US" dirty="0"/>
              <a:t> Excellence is the result of our willingness to be creative, and to seek new approaches to improve the quality of our work. We are committed in our search for excellence so that we can continuously improve and find new and innovative ways to better serve our patients and community</a:t>
            </a:r>
          </a:p>
        </p:txBody>
      </p:sp>
    </p:spTree>
    <p:extLst>
      <p:ext uri="{BB962C8B-B14F-4D97-AF65-F5344CB8AC3E}">
        <p14:creationId xmlns:p14="http://schemas.microsoft.com/office/powerpoint/2010/main" val="3795326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 Values – </a:t>
            </a:r>
            <a:r>
              <a:rPr lang="en-US" dirty="0" err="1">
                <a:solidFill>
                  <a:srgbClr val="FF0000"/>
                </a:solidFill>
              </a:rPr>
              <a:t>Faqra</a:t>
            </a:r>
            <a:r>
              <a:rPr lang="en-US" dirty="0">
                <a:solidFill>
                  <a:srgbClr val="FF0000"/>
                </a:solidFill>
              </a:rPr>
              <a:t> Catering</a:t>
            </a:r>
          </a:p>
        </p:txBody>
      </p:sp>
      <p:sp>
        <p:nvSpPr>
          <p:cNvPr id="3" name="Content Placeholder 2"/>
          <p:cNvSpPr>
            <a:spLocks noGrp="1"/>
          </p:cNvSpPr>
          <p:nvPr>
            <p:ph idx="1"/>
          </p:nvPr>
        </p:nvSpPr>
        <p:spPr/>
        <p:txBody>
          <a:bodyPr>
            <a:noAutofit/>
          </a:bodyPr>
          <a:lstStyle/>
          <a:p>
            <a:pPr marL="0" indent="0">
              <a:buNone/>
            </a:pPr>
            <a:endParaRPr lang="en-US" sz="2200" dirty="0"/>
          </a:p>
          <a:p>
            <a:r>
              <a:rPr lang="en-US" sz="2200" b="1" dirty="0"/>
              <a:t>ISO</a:t>
            </a:r>
            <a:r>
              <a:rPr lang="en-US" sz="2200" dirty="0"/>
              <a:t> - International Organization for Standardization (ISO) is a set of international standards and requirements that focuses on developing and managing an organization’s family of effective business processes that meets the needs of the customer and the business while fully complying with ISO 9001:2000 requirements</a:t>
            </a:r>
          </a:p>
          <a:p>
            <a:pPr marL="0" indent="0">
              <a:buNone/>
            </a:pPr>
            <a:endParaRPr lang="en-US" sz="2200" dirty="0"/>
          </a:p>
          <a:p>
            <a:r>
              <a:rPr lang="en-US" sz="2200" b="1" dirty="0"/>
              <a:t>HACCP</a:t>
            </a:r>
            <a:r>
              <a:rPr lang="en-US" sz="2200" dirty="0"/>
              <a:t> - HACCP stands for Hazard Analysis Critical Control Points. It is a comprehensive food-safety system that analyzes monitors and eliminates dangers or hazards throughout the production process. HACCP is considered the ultimate food-safety system worldwide</a:t>
            </a:r>
          </a:p>
        </p:txBody>
      </p:sp>
    </p:spTree>
    <p:extLst>
      <p:ext uri="{BB962C8B-B14F-4D97-AF65-F5344CB8AC3E}">
        <p14:creationId xmlns:p14="http://schemas.microsoft.com/office/powerpoint/2010/main" val="2540007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Example: Values – </a:t>
            </a:r>
            <a:r>
              <a:rPr lang="en-US" dirty="0" err="1">
                <a:solidFill>
                  <a:srgbClr val="FF0000"/>
                </a:solidFill>
              </a:rPr>
              <a:t>Faqra</a:t>
            </a:r>
            <a:r>
              <a:rPr lang="en-US" dirty="0">
                <a:solidFill>
                  <a:srgbClr val="FF0000"/>
                </a:solidFill>
              </a:rPr>
              <a:t> Catering</a:t>
            </a:r>
          </a:p>
        </p:txBody>
      </p:sp>
      <p:sp>
        <p:nvSpPr>
          <p:cNvPr id="3" name="Content Placeholder 2"/>
          <p:cNvSpPr>
            <a:spLocks noGrp="1"/>
          </p:cNvSpPr>
          <p:nvPr>
            <p:ph idx="1"/>
          </p:nvPr>
        </p:nvSpPr>
        <p:spPr>
          <a:xfrm>
            <a:off x="241891" y="1570064"/>
            <a:ext cx="8902109" cy="5020872"/>
          </a:xfrm>
        </p:spPr>
        <p:txBody>
          <a:bodyPr>
            <a:noAutofit/>
          </a:bodyPr>
          <a:lstStyle/>
          <a:p>
            <a:pPr marL="0" indent="0">
              <a:buNone/>
            </a:pPr>
            <a:endParaRPr lang="en-US" sz="2200" dirty="0"/>
          </a:p>
          <a:p>
            <a:r>
              <a:rPr lang="en-US" sz="2200" b="1" dirty="0"/>
              <a:t>Hygiene</a:t>
            </a:r>
            <a:r>
              <a:rPr lang="en-US" sz="2200" dirty="0"/>
              <a:t> - At </a:t>
            </a:r>
            <a:r>
              <a:rPr lang="en-US" sz="2200" dirty="0" err="1"/>
              <a:t>Faqra</a:t>
            </a:r>
            <a:r>
              <a:rPr lang="en-US" sz="2200" dirty="0"/>
              <a:t> Catering, hygiene is primordial, so keeping a healthy and clean environment is a must. The company is very strict when it comes to adhering to the most stringent health codes. One of the ways they are ensuring this is by achieving well-known accreditations of the ISO and HACCP</a:t>
            </a:r>
          </a:p>
          <a:p>
            <a:endParaRPr lang="en-US" sz="2200" dirty="0"/>
          </a:p>
          <a:p>
            <a:r>
              <a:rPr lang="en-US" sz="2200" b="1" dirty="0"/>
              <a:t>Innovation</a:t>
            </a:r>
            <a:r>
              <a:rPr lang="en-US" sz="2200" dirty="0"/>
              <a:t> - </a:t>
            </a:r>
            <a:r>
              <a:rPr lang="en-US" sz="2200" dirty="0" err="1"/>
              <a:t>Faqra</a:t>
            </a:r>
            <a:r>
              <a:rPr lang="en-US" sz="2200" dirty="0"/>
              <a:t> Catering refuses “me-too” formulas. Its success is built by creative, productive employees who are encouraged to make suggestions. The company's sales team is at the heart of innovation process: They have the freedom to submit and execute their ideas concerning presentation of dishes, original recipes, or ways of placing and decorating buffets. The sales department ensures that every event keeps its own character and singularity</a:t>
            </a:r>
          </a:p>
          <a:p>
            <a:endParaRPr lang="en-US" sz="2200" dirty="0"/>
          </a:p>
        </p:txBody>
      </p:sp>
    </p:spTree>
    <p:extLst>
      <p:ext uri="{BB962C8B-B14F-4D97-AF65-F5344CB8AC3E}">
        <p14:creationId xmlns:p14="http://schemas.microsoft.com/office/powerpoint/2010/main" val="4125630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776"/>
            <a:ext cx="8229600" cy="990600"/>
          </a:xfrm>
        </p:spPr>
        <p:txBody>
          <a:bodyPr/>
          <a:lstStyle/>
          <a:p>
            <a:r>
              <a:rPr lang="en-US" dirty="0">
                <a:solidFill>
                  <a:srgbClr val="FF0000"/>
                </a:solidFill>
              </a:rPr>
              <a:t>Organizational Culture</a:t>
            </a:r>
          </a:p>
        </p:txBody>
      </p:sp>
      <p:sp>
        <p:nvSpPr>
          <p:cNvPr id="3" name="Content Placeholder 2"/>
          <p:cNvSpPr>
            <a:spLocks noGrp="1"/>
          </p:cNvSpPr>
          <p:nvPr>
            <p:ph idx="1"/>
          </p:nvPr>
        </p:nvSpPr>
        <p:spPr>
          <a:xfrm>
            <a:off x="317515" y="1393651"/>
            <a:ext cx="8643473" cy="5274707"/>
          </a:xfrm>
        </p:spPr>
        <p:txBody>
          <a:bodyPr>
            <a:normAutofit lnSpcReduction="10000"/>
          </a:bodyPr>
          <a:lstStyle/>
          <a:p>
            <a:r>
              <a:rPr lang="en-US" dirty="0"/>
              <a:t>Is the </a:t>
            </a:r>
            <a:r>
              <a:rPr lang="en-US" u="sng" dirty="0"/>
              <a:t>“personality” </a:t>
            </a:r>
            <a:r>
              <a:rPr lang="en-US" dirty="0"/>
              <a:t>of an organization</a:t>
            </a:r>
          </a:p>
          <a:p>
            <a:endParaRPr lang="en-US" dirty="0"/>
          </a:p>
          <a:p>
            <a:r>
              <a:rPr lang="en-US" dirty="0"/>
              <a:t>It determines how employees view their jobs, and how they act, both toward their colleagues &amp; toward outsiders</a:t>
            </a:r>
          </a:p>
          <a:p>
            <a:endParaRPr lang="en-US" dirty="0"/>
          </a:p>
          <a:p>
            <a:r>
              <a:rPr lang="en-US" dirty="0"/>
              <a:t>Leadership styles of managers, the size and complexity of an organization, the products or services and the environmental forces that come to bear on the organizations play a part in the development of the organizational culture</a:t>
            </a:r>
          </a:p>
          <a:p>
            <a:endParaRPr lang="en-US" dirty="0"/>
          </a:p>
          <a:p>
            <a:r>
              <a:rPr lang="en-US" dirty="0"/>
              <a:t>A list of </a:t>
            </a:r>
            <a:r>
              <a:rPr lang="en-US" b="1" dirty="0"/>
              <a:t>10 characteristics </a:t>
            </a:r>
            <a:r>
              <a:rPr lang="en-US" dirty="0"/>
              <a:t>have been </a:t>
            </a:r>
            <a:r>
              <a:rPr lang="en-US" b="1" dirty="0"/>
              <a:t>associated with organizational culture</a:t>
            </a:r>
            <a:r>
              <a:rPr lang="en-US" dirty="0"/>
              <a:t>. Evaluation of these characteristics within any organization provides insight into that organization’s culture</a:t>
            </a:r>
          </a:p>
        </p:txBody>
      </p:sp>
    </p:spTree>
    <p:extLst>
      <p:ext uri="{BB962C8B-B14F-4D97-AF65-F5344CB8AC3E}">
        <p14:creationId xmlns:p14="http://schemas.microsoft.com/office/powerpoint/2010/main" val="1421734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Organizational Culture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3745306"/>
              </p:ext>
            </p:extLst>
          </p:nvPr>
        </p:nvGraphicFramePr>
        <p:xfrm>
          <a:off x="368999" y="1547277"/>
          <a:ext cx="8466667" cy="5071531"/>
        </p:xfrm>
        <a:graphic>
          <a:graphicData uri="http://schemas.openxmlformats.org/drawingml/2006/table">
            <a:tbl>
              <a:tblPr firstRow="1" bandRow="1">
                <a:tableStyleId>{5C22544A-7EE6-4342-B048-85BDC9FD1C3A}</a:tableStyleId>
              </a:tblPr>
              <a:tblGrid>
                <a:gridCol w="1933745">
                  <a:extLst>
                    <a:ext uri="{9D8B030D-6E8A-4147-A177-3AD203B41FA5}">
                      <a16:colId xmlns:a16="http://schemas.microsoft.com/office/drawing/2014/main" val="20000"/>
                    </a:ext>
                  </a:extLst>
                </a:gridCol>
                <a:gridCol w="6532922">
                  <a:extLst>
                    <a:ext uri="{9D8B030D-6E8A-4147-A177-3AD203B41FA5}">
                      <a16:colId xmlns:a16="http://schemas.microsoft.com/office/drawing/2014/main" val="20001"/>
                    </a:ext>
                  </a:extLst>
                </a:gridCol>
              </a:tblGrid>
              <a:tr h="419277">
                <a:tc gridSpan="2">
                  <a:txBody>
                    <a:bodyPr/>
                    <a:lstStyle/>
                    <a:p>
                      <a:r>
                        <a:rPr lang="en-US" dirty="0"/>
                        <a:t>Characteristics</a:t>
                      </a:r>
                      <a:r>
                        <a:rPr lang="en-US" baseline="0" dirty="0"/>
                        <a:t> of Organizational Culture</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23684">
                <a:tc>
                  <a:txBody>
                    <a:bodyPr/>
                    <a:lstStyle/>
                    <a:p>
                      <a:r>
                        <a:rPr lang="en-US" b="1" dirty="0"/>
                        <a:t>Member Identity</a:t>
                      </a:r>
                    </a:p>
                  </a:txBody>
                  <a:tcPr/>
                </a:tc>
                <a:tc>
                  <a:txBody>
                    <a:bodyPr/>
                    <a:lstStyle/>
                    <a:p>
                      <a:r>
                        <a:rPr lang="en-US" dirty="0"/>
                        <a:t>The degree to which employees identify with the organization rather than with their type of job or profession</a:t>
                      </a:r>
                    </a:p>
                  </a:txBody>
                  <a:tcPr/>
                </a:tc>
                <a:extLst>
                  <a:ext uri="{0D108BD9-81ED-4DB2-BD59-A6C34878D82A}">
                    <a16:rowId xmlns:a16="http://schemas.microsoft.com/office/drawing/2014/main" val="10001"/>
                  </a:ext>
                </a:extLst>
              </a:tr>
              <a:tr h="723684">
                <a:tc>
                  <a:txBody>
                    <a:bodyPr/>
                    <a:lstStyle/>
                    <a:p>
                      <a:r>
                        <a:rPr lang="en-US" b="1" dirty="0"/>
                        <a:t>Group Emphasis</a:t>
                      </a:r>
                    </a:p>
                  </a:txBody>
                  <a:tcPr/>
                </a:tc>
                <a:tc>
                  <a:txBody>
                    <a:bodyPr/>
                    <a:lstStyle/>
                    <a:p>
                      <a:r>
                        <a:rPr lang="en-US" dirty="0"/>
                        <a:t>The degree to which work is organized around groups rather than individuals</a:t>
                      </a:r>
                    </a:p>
                  </a:txBody>
                  <a:tcPr/>
                </a:tc>
                <a:extLst>
                  <a:ext uri="{0D108BD9-81ED-4DB2-BD59-A6C34878D82A}">
                    <a16:rowId xmlns:a16="http://schemas.microsoft.com/office/drawing/2014/main" val="10002"/>
                  </a:ext>
                </a:extLst>
              </a:tr>
              <a:tr h="1033834">
                <a:tc>
                  <a:txBody>
                    <a:bodyPr/>
                    <a:lstStyle/>
                    <a:p>
                      <a:r>
                        <a:rPr lang="en-US" b="1" dirty="0"/>
                        <a:t>People Focus</a:t>
                      </a:r>
                    </a:p>
                  </a:txBody>
                  <a:tcPr/>
                </a:tc>
                <a:tc>
                  <a:txBody>
                    <a:bodyPr/>
                    <a:lstStyle/>
                    <a:p>
                      <a:r>
                        <a:rPr lang="en-US" dirty="0"/>
                        <a:t>The degree to which management decisions take into consideration the effect of outcomes</a:t>
                      </a:r>
                      <a:r>
                        <a:rPr lang="en-US" baseline="0" dirty="0"/>
                        <a:t> on people in the organization</a:t>
                      </a:r>
                      <a:endParaRPr lang="en-US" dirty="0"/>
                    </a:p>
                  </a:txBody>
                  <a:tcPr/>
                </a:tc>
                <a:extLst>
                  <a:ext uri="{0D108BD9-81ED-4DB2-BD59-A6C34878D82A}">
                    <a16:rowId xmlns:a16="http://schemas.microsoft.com/office/drawing/2014/main" val="10003"/>
                  </a:ext>
                </a:extLst>
              </a:tr>
              <a:tr h="723684">
                <a:tc>
                  <a:txBody>
                    <a:bodyPr/>
                    <a:lstStyle/>
                    <a:p>
                      <a:r>
                        <a:rPr lang="en-US" b="1" dirty="0"/>
                        <a:t>Unit Integration</a:t>
                      </a:r>
                    </a:p>
                  </a:txBody>
                  <a:tcPr/>
                </a:tc>
                <a:tc>
                  <a:txBody>
                    <a:bodyPr/>
                    <a:lstStyle/>
                    <a:p>
                      <a:r>
                        <a:rPr lang="en-US" dirty="0"/>
                        <a:t>The degree to which organizational units are encouraged to operate in a coordinated or an independent manner</a:t>
                      </a:r>
                    </a:p>
                  </a:txBody>
                  <a:tcPr/>
                </a:tc>
                <a:extLst>
                  <a:ext uri="{0D108BD9-81ED-4DB2-BD59-A6C34878D82A}">
                    <a16:rowId xmlns:a16="http://schemas.microsoft.com/office/drawing/2014/main" val="10004"/>
                  </a:ext>
                </a:extLst>
              </a:tr>
              <a:tr h="723684">
                <a:tc>
                  <a:txBody>
                    <a:bodyPr/>
                    <a:lstStyle/>
                    <a:p>
                      <a:r>
                        <a:rPr lang="en-US" b="1" dirty="0"/>
                        <a:t>Control</a:t>
                      </a:r>
                    </a:p>
                  </a:txBody>
                  <a:tcPr/>
                </a:tc>
                <a:tc>
                  <a:txBody>
                    <a:bodyPr/>
                    <a:lstStyle/>
                    <a:p>
                      <a:r>
                        <a:rPr lang="en-US" dirty="0"/>
                        <a:t>The degree to which rules and direct supervision are used to control employee behavior</a:t>
                      </a:r>
                    </a:p>
                  </a:txBody>
                  <a:tcPr/>
                </a:tc>
                <a:extLst>
                  <a:ext uri="{0D108BD9-81ED-4DB2-BD59-A6C34878D82A}">
                    <a16:rowId xmlns:a16="http://schemas.microsoft.com/office/drawing/2014/main" val="10005"/>
                  </a:ext>
                </a:extLst>
              </a:tr>
              <a:tr h="723684">
                <a:tc>
                  <a:txBody>
                    <a:bodyPr/>
                    <a:lstStyle/>
                    <a:p>
                      <a:r>
                        <a:rPr lang="en-US" b="1" dirty="0"/>
                        <a:t>Risk Tolerance</a:t>
                      </a:r>
                    </a:p>
                  </a:txBody>
                  <a:tcPr/>
                </a:tc>
                <a:tc>
                  <a:txBody>
                    <a:bodyPr/>
                    <a:lstStyle/>
                    <a:p>
                      <a:r>
                        <a:rPr lang="en-US" dirty="0"/>
                        <a:t>The degree to which employees are encouraged to be innovative and to take risks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8827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Organizational Culture</a:t>
            </a: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605595355"/>
              </p:ext>
            </p:extLst>
          </p:nvPr>
        </p:nvGraphicFramePr>
        <p:xfrm>
          <a:off x="457199" y="1600200"/>
          <a:ext cx="8229601" cy="4439884"/>
        </p:xfrm>
        <a:graphic>
          <a:graphicData uri="http://schemas.openxmlformats.org/drawingml/2006/table">
            <a:tbl>
              <a:tblPr firstRow="1" bandRow="1">
                <a:tableStyleId>{5C22544A-7EE6-4342-B048-85BDC9FD1C3A}</a:tableStyleId>
              </a:tblPr>
              <a:tblGrid>
                <a:gridCol w="1879600">
                  <a:extLst>
                    <a:ext uri="{9D8B030D-6E8A-4147-A177-3AD203B41FA5}">
                      <a16:colId xmlns:a16="http://schemas.microsoft.com/office/drawing/2014/main" val="20000"/>
                    </a:ext>
                  </a:extLst>
                </a:gridCol>
                <a:gridCol w="6350001">
                  <a:extLst>
                    <a:ext uri="{9D8B030D-6E8A-4147-A177-3AD203B41FA5}">
                      <a16:colId xmlns:a16="http://schemas.microsoft.com/office/drawing/2014/main" val="20001"/>
                    </a:ext>
                  </a:extLst>
                </a:gridCol>
              </a:tblGrid>
              <a:tr h="564194">
                <a:tc gridSpan="2">
                  <a:txBody>
                    <a:bodyPr/>
                    <a:lstStyle/>
                    <a:p>
                      <a:r>
                        <a:rPr lang="en-US" dirty="0"/>
                        <a:t>Characteristics</a:t>
                      </a:r>
                      <a:r>
                        <a:rPr lang="en-US" baseline="0" dirty="0"/>
                        <a:t> of Organizational Culture</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065667">
                <a:tc>
                  <a:txBody>
                    <a:bodyPr/>
                    <a:lstStyle/>
                    <a:p>
                      <a:r>
                        <a:rPr lang="en-US" b="1" dirty="0"/>
                        <a:t>Reward Criteria</a:t>
                      </a:r>
                    </a:p>
                  </a:txBody>
                  <a:tcPr/>
                </a:tc>
                <a:tc>
                  <a:txBody>
                    <a:bodyPr/>
                    <a:lstStyle/>
                    <a:p>
                      <a:r>
                        <a:rPr lang="en-US" dirty="0"/>
                        <a:t>The degree to which salary increases and promotions are based on performance criteria (rather than nonperformance factors such as seniority)</a:t>
                      </a:r>
                    </a:p>
                  </a:txBody>
                  <a:tcPr/>
                </a:tc>
                <a:extLst>
                  <a:ext uri="{0D108BD9-81ED-4DB2-BD59-A6C34878D82A}">
                    <a16:rowId xmlns:a16="http://schemas.microsoft.com/office/drawing/2014/main" val="10001"/>
                  </a:ext>
                </a:extLst>
              </a:tr>
              <a:tr h="862395">
                <a:tc>
                  <a:txBody>
                    <a:bodyPr/>
                    <a:lstStyle/>
                    <a:p>
                      <a:r>
                        <a:rPr lang="en-US" b="1" dirty="0"/>
                        <a:t>Conflict Tolerance</a:t>
                      </a:r>
                    </a:p>
                  </a:txBody>
                  <a:tcPr/>
                </a:tc>
                <a:tc>
                  <a:txBody>
                    <a:bodyPr/>
                    <a:lstStyle/>
                    <a:p>
                      <a:r>
                        <a:rPr lang="en-US" dirty="0"/>
                        <a:t>The degree to which conflicts and criticism can be discussed openly</a:t>
                      </a:r>
                    </a:p>
                  </a:txBody>
                  <a:tcPr/>
                </a:tc>
                <a:extLst>
                  <a:ext uri="{0D108BD9-81ED-4DB2-BD59-A6C34878D82A}">
                    <a16:rowId xmlns:a16="http://schemas.microsoft.com/office/drawing/2014/main" val="10002"/>
                  </a:ext>
                </a:extLst>
              </a:tr>
              <a:tr h="973814">
                <a:tc>
                  <a:txBody>
                    <a:bodyPr/>
                    <a:lstStyle/>
                    <a:p>
                      <a:r>
                        <a:rPr lang="en-US" b="1" dirty="0"/>
                        <a:t>Means-End Orientation</a:t>
                      </a:r>
                    </a:p>
                  </a:txBody>
                  <a:tcPr/>
                </a:tc>
                <a:tc>
                  <a:txBody>
                    <a:bodyPr/>
                    <a:lstStyle/>
                    <a:p>
                      <a:r>
                        <a:rPr lang="en-US" dirty="0"/>
                        <a:t>The degree to which management focuses</a:t>
                      </a:r>
                      <a:r>
                        <a:rPr lang="en-US" baseline="0" dirty="0"/>
                        <a:t> on outcomes rather than on processes</a:t>
                      </a:r>
                      <a:endParaRPr lang="en-US" dirty="0"/>
                    </a:p>
                  </a:txBody>
                  <a:tcPr/>
                </a:tc>
                <a:extLst>
                  <a:ext uri="{0D108BD9-81ED-4DB2-BD59-A6C34878D82A}">
                    <a16:rowId xmlns:a16="http://schemas.microsoft.com/office/drawing/2014/main" val="10003"/>
                  </a:ext>
                </a:extLst>
              </a:tr>
              <a:tr h="973814">
                <a:tc>
                  <a:txBody>
                    <a:bodyPr/>
                    <a:lstStyle/>
                    <a:p>
                      <a:r>
                        <a:rPr lang="en-US" b="1" dirty="0"/>
                        <a:t>Open-Systems</a:t>
                      </a:r>
                      <a:r>
                        <a:rPr lang="en-US" b="1" baseline="0" dirty="0"/>
                        <a:t> Focus</a:t>
                      </a:r>
                      <a:endParaRPr lang="en-US" b="1" dirty="0"/>
                    </a:p>
                  </a:txBody>
                  <a:tcPr/>
                </a:tc>
                <a:tc>
                  <a:txBody>
                    <a:bodyPr/>
                    <a:lstStyle/>
                    <a:p>
                      <a:r>
                        <a:rPr lang="en-US" dirty="0"/>
                        <a:t>The</a:t>
                      </a:r>
                      <a:r>
                        <a:rPr lang="en-US" baseline="0" dirty="0"/>
                        <a:t> degree to which the organization monitors and responds to changes in the external environment</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8929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1"/>
          <p:cNvSpPr txBox="1">
            <a:spLocks/>
          </p:cNvSpPr>
          <p:nvPr/>
        </p:nvSpPr>
        <p:spPr>
          <a:xfrm>
            <a:off x="609599" y="2887742"/>
            <a:ext cx="8077201" cy="937539"/>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n-US" sz="3600" b="1" i="1" dirty="0"/>
              <a:t>SO WHAT IS </a:t>
            </a:r>
            <a:r>
              <a:rPr lang="en-US" sz="3600" b="1" i="1"/>
              <a:t>AN ORGANIZATION</a:t>
            </a:r>
            <a:r>
              <a:rPr lang="en-US" sz="3600" b="1" i="1" dirty="0"/>
              <a:t>??</a:t>
            </a:r>
          </a:p>
        </p:txBody>
      </p:sp>
    </p:spTree>
    <p:extLst>
      <p:ext uri="{BB962C8B-B14F-4D97-AF65-F5344CB8AC3E}">
        <p14:creationId xmlns:p14="http://schemas.microsoft.com/office/powerpoint/2010/main" val="1108642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Internal Congruity</a:t>
            </a:r>
          </a:p>
        </p:txBody>
      </p:sp>
      <p:sp>
        <p:nvSpPr>
          <p:cNvPr id="3" name="Content Placeholder 2"/>
          <p:cNvSpPr>
            <a:spLocks noGrp="1"/>
          </p:cNvSpPr>
          <p:nvPr>
            <p:ph idx="1"/>
          </p:nvPr>
        </p:nvSpPr>
        <p:spPr/>
        <p:txBody>
          <a:bodyPr/>
          <a:lstStyle/>
          <a:p>
            <a:r>
              <a:rPr lang="en-US" dirty="0"/>
              <a:t>An important factor in the smooth operation of an organization</a:t>
            </a:r>
          </a:p>
          <a:p>
            <a:r>
              <a:rPr lang="en-US" dirty="0"/>
              <a:t>Consistency within the organization, related to managers, employees, processes, communication, philosophy, culture and so on. It is the thread that unifies the whole</a:t>
            </a:r>
          </a:p>
          <a:p>
            <a:r>
              <a:rPr lang="en-US" dirty="0"/>
              <a:t>Things go more smoothly when the organization’s structure and culture are integrated with each other and supported by the people in the organization</a:t>
            </a:r>
          </a:p>
          <a:p>
            <a:r>
              <a:rPr lang="en-US" dirty="0"/>
              <a:t>Individual managers must have managerial styles that are consistent with the structure and culture, and employees must know what roles they are expected to play in the organization</a:t>
            </a:r>
          </a:p>
        </p:txBody>
      </p:sp>
    </p:spTree>
    <p:extLst>
      <p:ext uri="{BB962C8B-B14F-4D97-AF65-F5344CB8AC3E}">
        <p14:creationId xmlns:p14="http://schemas.microsoft.com/office/powerpoint/2010/main" val="1353664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Internal Congruity</a:t>
            </a:r>
          </a:p>
        </p:txBody>
      </p:sp>
      <p:sp>
        <p:nvSpPr>
          <p:cNvPr id="3" name="Content Placeholder 2"/>
          <p:cNvSpPr>
            <a:spLocks noGrp="1"/>
          </p:cNvSpPr>
          <p:nvPr>
            <p:ph idx="1"/>
          </p:nvPr>
        </p:nvSpPr>
        <p:spPr/>
        <p:txBody>
          <a:bodyPr/>
          <a:lstStyle/>
          <a:p>
            <a:pPr marL="0" indent="0">
              <a:buNone/>
            </a:pPr>
            <a:r>
              <a:rPr lang="en-US" b="1" dirty="0"/>
              <a:t>A Note on Change</a:t>
            </a:r>
          </a:p>
          <a:p>
            <a:r>
              <a:rPr lang="en-US" dirty="0"/>
              <a:t>Changing markets, technology or external factors (i.e. economic crisis) make it necessary for an organization to change its structure or its mission or both. </a:t>
            </a:r>
          </a:p>
          <a:p>
            <a:r>
              <a:rPr lang="en-US" dirty="0"/>
              <a:t>Change takes time and cannot be accomplished overnight – process is less traumatic if it evolves rather than happen abruptly </a:t>
            </a:r>
          </a:p>
          <a:p>
            <a:r>
              <a:rPr lang="en-US" dirty="0"/>
              <a:t>Major organizational change is not usually welcomed</a:t>
            </a:r>
          </a:p>
        </p:txBody>
      </p:sp>
    </p:spTree>
    <p:extLst>
      <p:ext uri="{BB962C8B-B14F-4D97-AF65-F5344CB8AC3E}">
        <p14:creationId xmlns:p14="http://schemas.microsoft.com/office/powerpoint/2010/main" val="4271543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Organizational Structure</a:t>
            </a:r>
          </a:p>
        </p:txBody>
      </p:sp>
      <p:sp>
        <p:nvSpPr>
          <p:cNvPr id="5" name="Text Placeholder 4"/>
          <p:cNvSpPr>
            <a:spLocks noGrp="1"/>
          </p:cNvSpPr>
          <p:nvPr>
            <p:ph type="body" idx="1"/>
          </p:nvPr>
        </p:nvSpPr>
        <p:spPr/>
        <p:txBody>
          <a:bodyPr/>
          <a:lstStyle/>
          <a:p>
            <a:r>
              <a:rPr lang="en-US" dirty="0"/>
              <a:t>Hierarchy, Span of Control, Line/Staff Relationships, Centralization, Departmentalization and Organization Charts</a:t>
            </a:r>
          </a:p>
        </p:txBody>
      </p:sp>
    </p:spTree>
    <p:extLst>
      <p:ext uri="{BB962C8B-B14F-4D97-AF65-F5344CB8AC3E}">
        <p14:creationId xmlns:p14="http://schemas.microsoft.com/office/powerpoint/2010/main" val="1572960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Organizational Structure</a:t>
            </a:r>
          </a:p>
        </p:txBody>
      </p:sp>
      <p:sp>
        <p:nvSpPr>
          <p:cNvPr id="3" name="Content Placeholder 2"/>
          <p:cNvSpPr>
            <a:spLocks noGrp="1"/>
          </p:cNvSpPr>
          <p:nvPr>
            <p:ph idx="1"/>
          </p:nvPr>
        </p:nvSpPr>
        <p:spPr>
          <a:xfrm>
            <a:off x="457200" y="1725640"/>
            <a:ext cx="8229600" cy="4876800"/>
          </a:xfrm>
        </p:spPr>
        <p:txBody>
          <a:bodyPr>
            <a:normAutofit fontScale="85000" lnSpcReduction="20000"/>
          </a:bodyPr>
          <a:lstStyle/>
          <a:p>
            <a:pPr>
              <a:lnSpc>
                <a:spcPct val="110000"/>
              </a:lnSpc>
            </a:pPr>
            <a:r>
              <a:rPr lang="en-US" dirty="0"/>
              <a:t>Even the smallest organizations with just a few individuals have some sort of structure, division of responsibility in order to function smoothly</a:t>
            </a:r>
          </a:p>
          <a:p>
            <a:pPr marL="0" indent="0">
              <a:lnSpc>
                <a:spcPct val="110000"/>
              </a:lnSpc>
              <a:buNone/>
            </a:pPr>
            <a:endParaRPr lang="en-US" dirty="0"/>
          </a:p>
          <a:p>
            <a:pPr>
              <a:lnSpc>
                <a:spcPct val="110000"/>
              </a:lnSpc>
            </a:pPr>
            <a:r>
              <a:rPr lang="en-US" b="1" dirty="0"/>
              <a:t>Lines of authority</a:t>
            </a:r>
            <a:r>
              <a:rPr lang="en-US" dirty="0"/>
              <a:t> </a:t>
            </a:r>
          </a:p>
          <a:p>
            <a:pPr lvl="1">
              <a:lnSpc>
                <a:spcPct val="110000"/>
              </a:lnSpc>
            </a:pPr>
            <a:r>
              <a:rPr lang="en-US" sz="2400" dirty="0"/>
              <a:t>Vertical relationships within an organization/ chain of command </a:t>
            </a:r>
          </a:p>
          <a:p>
            <a:pPr lvl="1">
              <a:lnSpc>
                <a:spcPct val="110000"/>
              </a:lnSpc>
            </a:pPr>
            <a:r>
              <a:rPr lang="en-US" sz="2400" dirty="0"/>
              <a:t>Start to develop as more people join the organization</a:t>
            </a:r>
          </a:p>
          <a:p>
            <a:pPr>
              <a:lnSpc>
                <a:spcPct val="110000"/>
              </a:lnSpc>
            </a:pPr>
            <a:endParaRPr lang="en-US" dirty="0"/>
          </a:p>
          <a:p>
            <a:pPr>
              <a:lnSpc>
                <a:spcPct val="110000"/>
              </a:lnSpc>
            </a:pPr>
            <a:r>
              <a:rPr lang="en-US" dirty="0"/>
              <a:t>The structural framework that is in place in an organization is based on </a:t>
            </a:r>
            <a:r>
              <a:rPr lang="en-US" b="1" dirty="0"/>
              <a:t>5 elements </a:t>
            </a:r>
            <a:r>
              <a:rPr lang="en-US" dirty="0"/>
              <a:t>and the interrelationship among them: </a:t>
            </a:r>
          </a:p>
          <a:p>
            <a:pPr lvl="1">
              <a:lnSpc>
                <a:spcPct val="110000"/>
              </a:lnSpc>
            </a:pPr>
            <a:r>
              <a:rPr lang="en-US" sz="2300" dirty="0"/>
              <a:t>Hierarchy</a:t>
            </a:r>
          </a:p>
          <a:p>
            <a:pPr lvl="1">
              <a:lnSpc>
                <a:spcPct val="110000"/>
              </a:lnSpc>
            </a:pPr>
            <a:r>
              <a:rPr lang="en-US" sz="2300" dirty="0"/>
              <a:t>Span of Control</a:t>
            </a:r>
          </a:p>
          <a:p>
            <a:pPr lvl="1">
              <a:lnSpc>
                <a:spcPct val="110000"/>
              </a:lnSpc>
            </a:pPr>
            <a:r>
              <a:rPr lang="en-US" sz="2300" dirty="0"/>
              <a:t>Line/Staff Relationships</a:t>
            </a:r>
          </a:p>
          <a:p>
            <a:pPr lvl="1">
              <a:lnSpc>
                <a:spcPct val="110000"/>
              </a:lnSpc>
            </a:pPr>
            <a:r>
              <a:rPr lang="en-US" sz="2300" dirty="0"/>
              <a:t>Centralization/Decentralization </a:t>
            </a:r>
          </a:p>
          <a:p>
            <a:pPr lvl="1">
              <a:lnSpc>
                <a:spcPct val="110000"/>
              </a:lnSpc>
            </a:pPr>
            <a:r>
              <a:rPr lang="en-US" sz="2300" dirty="0"/>
              <a:t>Departmentalization</a:t>
            </a:r>
          </a:p>
        </p:txBody>
      </p:sp>
    </p:spTree>
    <p:extLst>
      <p:ext uri="{BB962C8B-B14F-4D97-AF65-F5344CB8AC3E}">
        <p14:creationId xmlns:p14="http://schemas.microsoft.com/office/powerpoint/2010/main" val="2047824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stCxn id="6" idx="4"/>
            <a:endCxn id="10" idx="0"/>
          </p:cNvCxnSpPr>
          <p:nvPr/>
        </p:nvCxnSpPr>
        <p:spPr>
          <a:xfrm>
            <a:off x="7162805" y="1083741"/>
            <a:ext cx="0" cy="5071525"/>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a:solidFill>
                  <a:srgbClr val="FF0000"/>
                </a:solidFill>
              </a:rPr>
              <a:t>Hierarchy</a:t>
            </a:r>
          </a:p>
        </p:txBody>
      </p:sp>
      <p:sp>
        <p:nvSpPr>
          <p:cNvPr id="3" name="Content Placeholder 2"/>
          <p:cNvSpPr>
            <a:spLocks noGrp="1"/>
          </p:cNvSpPr>
          <p:nvPr>
            <p:ph idx="1"/>
          </p:nvPr>
        </p:nvSpPr>
        <p:spPr>
          <a:xfrm>
            <a:off x="316080" y="1600199"/>
            <a:ext cx="4658324" cy="5020733"/>
          </a:xfrm>
        </p:spPr>
        <p:txBody>
          <a:bodyPr/>
          <a:lstStyle/>
          <a:p>
            <a:r>
              <a:rPr lang="en-US" dirty="0"/>
              <a:t>Refers to the vertical relationships within an organization – reporting relationships between </a:t>
            </a:r>
            <a:r>
              <a:rPr lang="en-US" b="1" dirty="0"/>
              <a:t>line managers</a:t>
            </a:r>
          </a:p>
          <a:p>
            <a:pPr marL="0" indent="0">
              <a:buNone/>
            </a:pPr>
            <a:endParaRPr lang="en-US" b="1" dirty="0"/>
          </a:p>
          <a:p>
            <a:r>
              <a:rPr lang="en-US" b="1" i="1" dirty="0"/>
              <a:t>Traditionally: </a:t>
            </a:r>
            <a:r>
              <a:rPr lang="en-US" dirty="0"/>
              <a:t>hierarchy assumed that each individual reported to only one superior and that authority was delegated downward through the organization</a:t>
            </a:r>
          </a:p>
          <a:p>
            <a:endParaRPr lang="en-US" dirty="0"/>
          </a:p>
        </p:txBody>
      </p:sp>
      <p:sp>
        <p:nvSpPr>
          <p:cNvPr id="6" name="Oval 5"/>
          <p:cNvSpPr/>
          <p:nvPr/>
        </p:nvSpPr>
        <p:spPr>
          <a:xfrm>
            <a:off x="5452542" y="440274"/>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Executive Officer</a:t>
            </a:r>
          </a:p>
        </p:txBody>
      </p:sp>
      <p:sp>
        <p:nvSpPr>
          <p:cNvPr id="7" name="Oval 6"/>
          <p:cNvSpPr/>
          <p:nvPr/>
        </p:nvSpPr>
        <p:spPr>
          <a:xfrm>
            <a:off x="5452542" y="3742261"/>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Assistant Director for Patient Services</a:t>
            </a:r>
          </a:p>
        </p:txBody>
      </p:sp>
      <p:sp>
        <p:nvSpPr>
          <p:cNvPr id="8" name="Oval 7"/>
          <p:cNvSpPr/>
          <p:nvPr/>
        </p:nvSpPr>
        <p:spPr>
          <a:xfrm>
            <a:off x="5452542" y="455505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Clinical Dietitian</a:t>
            </a:r>
          </a:p>
        </p:txBody>
      </p:sp>
      <p:sp>
        <p:nvSpPr>
          <p:cNvPr id="9" name="Oval 8"/>
          <p:cNvSpPr/>
          <p:nvPr/>
        </p:nvSpPr>
        <p:spPr>
          <a:xfrm>
            <a:off x="5452542" y="5367869"/>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Dietetic Technician</a:t>
            </a:r>
          </a:p>
        </p:txBody>
      </p:sp>
      <p:sp>
        <p:nvSpPr>
          <p:cNvPr id="10" name="Oval 9"/>
          <p:cNvSpPr/>
          <p:nvPr/>
        </p:nvSpPr>
        <p:spPr>
          <a:xfrm>
            <a:off x="5452542" y="615526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Food Service Workers</a:t>
            </a:r>
          </a:p>
        </p:txBody>
      </p:sp>
      <p:sp>
        <p:nvSpPr>
          <p:cNvPr id="11" name="Oval 10"/>
          <p:cNvSpPr/>
          <p:nvPr/>
        </p:nvSpPr>
        <p:spPr>
          <a:xfrm>
            <a:off x="5452542" y="291252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Director of Food &amp; Nutrition Services </a:t>
            </a:r>
          </a:p>
        </p:txBody>
      </p:sp>
      <p:sp>
        <p:nvSpPr>
          <p:cNvPr id="12" name="Oval 11"/>
          <p:cNvSpPr/>
          <p:nvPr/>
        </p:nvSpPr>
        <p:spPr>
          <a:xfrm>
            <a:off x="5452542" y="2133589"/>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VP for Support Services</a:t>
            </a:r>
          </a:p>
        </p:txBody>
      </p:sp>
      <p:sp>
        <p:nvSpPr>
          <p:cNvPr id="13" name="Oval 12"/>
          <p:cNvSpPr/>
          <p:nvPr/>
        </p:nvSpPr>
        <p:spPr>
          <a:xfrm>
            <a:off x="5452542" y="127846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Operating Officer</a:t>
            </a:r>
          </a:p>
        </p:txBody>
      </p:sp>
    </p:spTree>
    <p:extLst>
      <p:ext uri="{BB962C8B-B14F-4D97-AF65-F5344CB8AC3E}">
        <p14:creationId xmlns:p14="http://schemas.microsoft.com/office/powerpoint/2010/main" val="1618949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stCxn id="6" idx="4"/>
            <a:endCxn id="10" idx="0"/>
          </p:cNvCxnSpPr>
          <p:nvPr/>
        </p:nvCxnSpPr>
        <p:spPr>
          <a:xfrm>
            <a:off x="7162805" y="1083741"/>
            <a:ext cx="0" cy="5071525"/>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a:solidFill>
                  <a:srgbClr val="FF0000"/>
                </a:solidFill>
              </a:rPr>
              <a:t>Hierarchy</a:t>
            </a:r>
          </a:p>
        </p:txBody>
      </p:sp>
      <p:sp>
        <p:nvSpPr>
          <p:cNvPr id="3" name="Content Placeholder 2"/>
          <p:cNvSpPr>
            <a:spLocks noGrp="1"/>
          </p:cNvSpPr>
          <p:nvPr>
            <p:ph idx="1"/>
          </p:nvPr>
        </p:nvSpPr>
        <p:spPr>
          <a:xfrm>
            <a:off x="333720" y="1524001"/>
            <a:ext cx="4587766" cy="5096932"/>
          </a:xfrm>
        </p:spPr>
        <p:txBody>
          <a:bodyPr>
            <a:normAutofit lnSpcReduction="10000"/>
          </a:bodyPr>
          <a:lstStyle/>
          <a:p>
            <a:r>
              <a:rPr lang="en-US" dirty="0"/>
              <a:t>Different levels of staff are evident</a:t>
            </a:r>
          </a:p>
          <a:p>
            <a:endParaRPr lang="en-US" dirty="0"/>
          </a:p>
          <a:p>
            <a:pPr lvl="1"/>
            <a:r>
              <a:rPr lang="en-US" b="1" dirty="0"/>
              <a:t>Operatives/Frontline workers/Workers</a:t>
            </a:r>
            <a:r>
              <a:rPr lang="en-US" dirty="0"/>
              <a:t>: Individuals at the bottom of the hierarchy usually DO the work of the organization; they do not have to monitor or direct the work of others </a:t>
            </a:r>
          </a:p>
          <a:p>
            <a:pPr marL="274320" lvl="1" indent="0">
              <a:buNone/>
            </a:pPr>
            <a:endParaRPr lang="en-US" dirty="0"/>
          </a:p>
          <a:p>
            <a:pPr lvl="1"/>
            <a:r>
              <a:rPr lang="en-US" b="1" dirty="0"/>
              <a:t>Managers</a:t>
            </a:r>
            <a:r>
              <a:rPr lang="en-US" dirty="0"/>
              <a:t>: are people who oversee or direct the work of others at some level: frontline managers, middle managers, top-level managers </a:t>
            </a:r>
          </a:p>
          <a:p>
            <a:endParaRPr lang="en-US" dirty="0"/>
          </a:p>
        </p:txBody>
      </p:sp>
      <p:sp>
        <p:nvSpPr>
          <p:cNvPr id="6" name="Oval 5"/>
          <p:cNvSpPr/>
          <p:nvPr/>
        </p:nvSpPr>
        <p:spPr>
          <a:xfrm>
            <a:off x="5452542" y="440274"/>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Executive Officer</a:t>
            </a:r>
          </a:p>
        </p:txBody>
      </p:sp>
      <p:sp>
        <p:nvSpPr>
          <p:cNvPr id="7" name="Oval 6"/>
          <p:cNvSpPr/>
          <p:nvPr/>
        </p:nvSpPr>
        <p:spPr>
          <a:xfrm>
            <a:off x="5452542" y="3742261"/>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Assistant Director for Patient Services</a:t>
            </a:r>
          </a:p>
        </p:txBody>
      </p:sp>
      <p:sp>
        <p:nvSpPr>
          <p:cNvPr id="8" name="Oval 7"/>
          <p:cNvSpPr/>
          <p:nvPr/>
        </p:nvSpPr>
        <p:spPr>
          <a:xfrm>
            <a:off x="5452542" y="455505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Clinical Dietitian</a:t>
            </a:r>
          </a:p>
        </p:txBody>
      </p:sp>
      <p:sp>
        <p:nvSpPr>
          <p:cNvPr id="9" name="Oval 8"/>
          <p:cNvSpPr/>
          <p:nvPr/>
        </p:nvSpPr>
        <p:spPr>
          <a:xfrm>
            <a:off x="5452542" y="5367869"/>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Dietetic Technician</a:t>
            </a:r>
          </a:p>
        </p:txBody>
      </p:sp>
      <p:sp>
        <p:nvSpPr>
          <p:cNvPr id="10" name="Oval 9"/>
          <p:cNvSpPr/>
          <p:nvPr/>
        </p:nvSpPr>
        <p:spPr>
          <a:xfrm>
            <a:off x="5452542" y="615526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Food Service Workers</a:t>
            </a:r>
          </a:p>
        </p:txBody>
      </p:sp>
      <p:sp>
        <p:nvSpPr>
          <p:cNvPr id="11" name="Oval 10"/>
          <p:cNvSpPr/>
          <p:nvPr/>
        </p:nvSpPr>
        <p:spPr>
          <a:xfrm>
            <a:off x="5452542" y="291252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Director of Food &amp; Nutrition Services </a:t>
            </a:r>
          </a:p>
        </p:txBody>
      </p:sp>
      <p:sp>
        <p:nvSpPr>
          <p:cNvPr id="12" name="Oval 11"/>
          <p:cNvSpPr/>
          <p:nvPr/>
        </p:nvSpPr>
        <p:spPr>
          <a:xfrm>
            <a:off x="5452542" y="2133589"/>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VP for Support Services</a:t>
            </a:r>
          </a:p>
        </p:txBody>
      </p:sp>
      <p:sp>
        <p:nvSpPr>
          <p:cNvPr id="13" name="Oval 12"/>
          <p:cNvSpPr/>
          <p:nvPr/>
        </p:nvSpPr>
        <p:spPr>
          <a:xfrm>
            <a:off x="5452542" y="127846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Operating Officer</a:t>
            </a:r>
          </a:p>
        </p:txBody>
      </p:sp>
    </p:spTree>
    <p:extLst>
      <p:ext uri="{BB962C8B-B14F-4D97-AF65-F5344CB8AC3E}">
        <p14:creationId xmlns:p14="http://schemas.microsoft.com/office/powerpoint/2010/main" val="2034257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Hierarchy</a:t>
            </a:r>
          </a:p>
        </p:txBody>
      </p:sp>
      <p:sp>
        <p:nvSpPr>
          <p:cNvPr id="3" name="Content Placeholder 2"/>
          <p:cNvSpPr>
            <a:spLocks noGrp="1"/>
          </p:cNvSpPr>
          <p:nvPr>
            <p:ph idx="1"/>
          </p:nvPr>
        </p:nvSpPr>
        <p:spPr>
          <a:xfrm>
            <a:off x="333720" y="1600199"/>
            <a:ext cx="8486148" cy="5079441"/>
          </a:xfrm>
        </p:spPr>
        <p:txBody>
          <a:bodyPr>
            <a:normAutofit lnSpcReduction="10000"/>
          </a:bodyPr>
          <a:lstStyle/>
          <a:p>
            <a:r>
              <a:rPr lang="en-US" dirty="0"/>
              <a:t>When reporting relationships are vertical with several individuals reporting to a manager and with that manager reporting to another higher level manager, the relationship is said to be </a:t>
            </a:r>
            <a:r>
              <a:rPr lang="en-US" b="1" dirty="0"/>
              <a:t>linear</a:t>
            </a:r>
          </a:p>
          <a:p>
            <a:pPr lvl="1"/>
            <a:r>
              <a:rPr lang="en-US" b="1" dirty="0"/>
              <a:t>Frontline managers</a:t>
            </a:r>
            <a:r>
              <a:rPr lang="en-US" dirty="0"/>
              <a:t>: Usually work the closest to the customer; oversee employees who make the product or deliver the service that the organization produces</a:t>
            </a:r>
          </a:p>
          <a:p>
            <a:pPr lvl="1"/>
            <a:r>
              <a:rPr lang="en-US" b="1" dirty="0"/>
              <a:t>Top-level managers</a:t>
            </a:r>
            <a:r>
              <a:rPr lang="en-US" dirty="0"/>
              <a:t>: are on the other spectrum; are fewer in number and oversee the </a:t>
            </a:r>
            <a:r>
              <a:rPr lang="pl-PL" dirty="0" err="1"/>
              <a:t>wo</a:t>
            </a:r>
            <a:r>
              <a:rPr lang="en-US" dirty="0" err="1"/>
              <a:t>rk</a:t>
            </a:r>
            <a:r>
              <a:rPr lang="en-US" dirty="0"/>
              <a:t> of others (middle managers) rather than the production of goods and services; they do have responsibility for all that goes on under them but with layers of managers between them </a:t>
            </a:r>
            <a:r>
              <a:rPr lang="en-US" dirty="0">
                <a:sym typeface="Wingdings"/>
              </a:rPr>
              <a:t> frees top-level management to attend to more global issues</a:t>
            </a:r>
          </a:p>
          <a:p>
            <a:pPr lvl="1"/>
            <a:r>
              <a:rPr lang="en-US" b="1" dirty="0">
                <a:sym typeface="Wingdings"/>
              </a:rPr>
              <a:t>Middle-managers</a:t>
            </a:r>
            <a:r>
              <a:rPr lang="en-US" dirty="0">
                <a:sym typeface="Wingdings"/>
              </a:rPr>
              <a:t>: their number depends on several factors: the size of the organization, the work units that have been identified, the geographic divisions, span of control for each manager etc. </a:t>
            </a:r>
            <a:endParaRPr lang="en-US" dirty="0"/>
          </a:p>
        </p:txBody>
      </p:sp>
    </p:spTree>
    <p:extLst>
      <p:ext uri="{BB962C8B-B14F-4D97-AF65-F5344CB8AC3E}">
        <p14:creationId xmlns:p14="http://schemas.microsoft.com/office/powerpoint/2010/main" val="2795743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Hierarchy</a:t>
            </a:r>
          </a:p>
        </p:txBody>
      </p:sp>
      <p:sp>
        <p:nvSpPr>
          <p:cNvPr id="3" name="Content Placeholder 2"/>
          <p:cNvSpPr>
            <a:spLocks noGrp="1"/>
          </p:cNvSpPr>
          <p:nvPr>
            <p:ph idx="1"/>
          </p:nvPr>
        </p:nvSpPr>
        <p:spPr/>
        <p:txBody>
          <a:bodyPr/>
          <a:lstStyle/>
          <a:p>
            <a:pPr marL="0" indent="0">
              <a:buNone/>
            </a:pPr>
            <a:r>
              <a:rPr lang="en-US" b="1" i="1" dirty="0"/>
              <a:t>The trend today: </a:t>
            </a:r>
          </a:p>
          <a:p>
            <a:pPr marL="0" indent="0">
              <a:buNone/>
            </a:pPr>
            <a:endParaRPr lang="en-US" i="1" dirty="0"/>
          </a:p>
          <a:p>
            <a:r>
              <a:rPr lang="en-US" dirty="0"/>
              <a:t>Teams may function without a manager at all</a:t>
            </a:r>
          </a:p>
          <a:p>
            <a:endParaRPr lang="en-US" dirty="0"/>
          </a:p>
          <a:p>
            <a:r>
              <a:rPr lang="en-US" dirty="0"/>
              <a:t>Managers may report to more than one superior: i.e. a clinical nutrition manager reports to a physician concerning medical nutrition therapy and to a foodservice director for matters related to operations and finance</a:t>
            </a:r>
          </a:p>
        </p:txBody>
      </p:sp>
    </p:spTree>
    <p:extLst>
      <p:ext uri="{BB962C8B-B14F-4D97-AF65-F5344CB8AC3E}">
        <p14:creationId xmlns:p14="http://schemas.microsoft.com/office/powerpoint/2010/main" val="309767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p:txBody>
          <a:bodyPr>
            <a:normAutofit/>
          </a:bodyPr>
          <a:lstStyle/>
          <a:p>
            <a:r>
              <a:rPr lang="en-US" dirty="0"/>
              <a:t>A measure of the influence a manager has on an organization</a:t>
            </a:r>
          </a:p>
          <a:p>
            <a:r>
              <a:rPr lang="en-US" dirty="0"/>
              <a:t>Usually measured by the number of people who report to the manager </a:t>
            </a:r>
            <a:r>
              <a:rPr lang="en-US" b="1" u="sng" dirty="0"/>
              <a:t>directly</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3463330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a:xfrm>
            <a:off x="123479" y="1600199"/>
            <a:ext cx="8681854" cy="5122333"/>
          </a:xfrm>
        </p:spPr>
        <p:txBody>
          <a:bodyPr>
            <a:normAutofit lnSpcReduction="10000"/>
          </a:bodyPr>
          <a:lstStyle/>
          <a:p>
            <a:r>
              <a:rPr lang="en-US" dirty="0"/>
              <a:t>The frontline manager in a cafeteria supervises 8 employees who work in the cafeteria on the AM shift on weekdays. </a:t>
            </a:r>
          </a:p>
          <a:p>
            <a:pPr lvl="1"/>
            <a:r>
              <a:rPr lang="en-US" dirty="0">
                <a:solidFill>
                  <a:srgbClr val="FF0000"/>
                </a:solidFill>
              </a:rPr>
              <a:t>What is the frontline manager’s </a:t>
            </a:r>
            <a:r>
              <a:rPr lang="en-US" u="sng" dirty="0">
                <a:solidFill>
                  <a:srgbClr val="FF0000"/>
                </a:solidFill>
              </a:rPr>
              <a:t>span of control</a:t>
            </a:r>
            <a:r>
              <a:rPr lang="en-US" dirty="0">
                <a:solidFill>
                  <a:srgbClr val="FF0000"/>
                </a:solidFill>
              </a:rPr>
              <a:t>?</a:t>
            </a:r>
          </a:p>
          <a:p>
            <a:pPr lvl="1"/>
            <a:endParaRPr lang="en-US" dirty="0"/>
          </a:p>
          <a:p>
            <a:r>
              <a:rPr lang="en-US" dirty="0"/>
              <a:t>The supervisor could report to a middle manager, who is responsible for both the cafeteria and catering functions of a foodservice. The AM cafeteria supervisor, the PM cafeteria supervisor, the cafeteria’s relief supervisor (who covers days off for the other supervisors), a catering supervisor who handles special events, and a clerk all report to this person. Each supervisor has about 8 workers reporting to him/her. </a:t>
            </a:r>
          </a:p>
          <a:p>
            <a:pPr marL="731520" lvl="1" indent="-457200">
              <a:buFont typeface="+mj-lt"/>
              <a:buAutoNum type="arabicPeriod"/>
            </a:pPr>
            <a:r>
              <a:rPr lang="en-US" dirty="0">
                <a:solidFill>
                  <a:srgbClr val="FF0000"/>
                </a:solidFill>
              </a:rPr>
              <a:t>What is the </a:t>
            </a:r>
            <a:r>
              <a:rPr lang="en-US" u="sng" dirty="0">
                <a:solidFill>
                  <a:srgbClr val="FF0000"/>
                </a:solidFill>
              </a:rPr>
              <a:t>span of control</a:t>
            </a:r>
            <a:r>
              <a:rPr lang="en-US" dirty="0">
                <a:solidFill>
                  <a:srgbClr val="FF0000"/>
                </a:solidFill>
              </a:rPr>
              <a:t> for the cafeteria and catering manager? </a:t>
            </a:r>
          </a:p>
          <a:p>
            <a:pPr marL="731520" lvl="1" indent="-457200">
              <a:buFont typeface="+mj-lt"/>
              <a:buAutoNum type="arabicPeriod"/>
            </a:pPr>
            <a:r>
              <a:rPr lang="en-US" dirty="0">
                <a:solidFill>
                  <a:srgbClr val="FF0000"/>
                </a:solidFill>
              </a:rPr>
              <a:t>How many people does the </a:t>
            </a:r>
            <a:r>
              <a:rPr lang="en-US" u="sng" dirty="0">
                <a:solidFill>
                  <a:srgbClr val="FF0000"/>
                </a:solidFill>
              </a:rPr>
              <a:t>authority</a:t>
            </a:r>
            <a:r>
              <a:rPr lang="en-US" dirty="0">
                <a:solidFill>
                  <a:srgbClr val="FF0000"/>
                </a:solidFill>
              </a:rPr>
              <a:t> of the cafeteria and catering manager cover?</a:t>
            </a:r>
          </a:p>
        </p:txBody>
      </p:sp>
    </p:spTree>
    <p:extLst>
      <p:ext uri="{BB962C8B-B14F-4D97-AF65-F5344CB8AC3E}">
        <p14:creationId xmlns:p14="http://schemas.microsoft.com/office/powerpoint/2010/main" val="28897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a:t>
            </a:r>
          </a:p>
        </p:txBody>
      </p:sp>
      <p:sp>
        <p:nvSpPr>
          <p:cNvPr id="3" name="Content Placeholder 2"/>
          <p:cNvSpPr>
            <a:spLocks noGrp="1"/>
          </p:cNvSpPr>
          <p:nvPr>
            <p:ph idx="1"/>
          </p:nvPr>
        </p:nvSpPr>
        <p:spPr/>
        <p:txBody>
          <a:bodyPr/>
          <a:lstStyle/>
          <a:p>
            <a:r>
              <a:rPr lang="en-US" dirty="0"/>
              <a:t>An organization is a systematic arrangement of people to accomplish a specific purpose</a:t>
            </a:r>
          </a:p>
          <a:p>
            <a:endParaRPr lang="en-US" dirty="0"/>
          </a:p>
          <a:p>
            <a:r>
              <a:rPr lang="en-US" dirty="0"/>
              <a:t>Necessary components of an organization: </a:t>
            </a:r>
          </a:p>
          <a:p>
            <a:pPr marL="731520" lvl="1" indent="-457200">
              <a:buFont typeface="+mj-lt"/>
              <a:buAutoNum type="arabicPeriod"/>
            </a:pPr>
            <a:r>
              <a:rPr lang="en-US" b="1" dirty="0"/>
              <a:t>People</a:t>
            </a:r>
            <a:r>
              <a:rPr lang="en-US" dirty="0"/>
              <a:t> (members of the organization)</a:t>
            </a:r>
          </a:p>
          <a:p>
            <a:pPr marL="731520" lvl="1" indent="-457200">
              <a:buFont typeface="+mj-lt"/>
              <a:buAutoNum type="arabicPeriod"/>
            </a:pPr>
            <a:r>
              <a:rPr lang="en-US" b="1" dirty="0"/>
              <a:t>Structure</a:t>
            </a:r>
            <a:r>
              <a:rPr lang="en-US" dirty="0"/>
              <a:t> (framework)</a:t>
            </a:r>
          </a:p>
          <a:p>
            <a:pPr marL="731520" lvl="1" indent="-457200">
              <a:buFont typeface="+mj-lt"/>
              <a:buAutoNum type="arabicPeriod"/>
            </a:pPr>
            <a:r>
              <a:rPr lang="en-US" b="1" dirty="0"/>
              <a:t>Purpose</a:t>
            </a:r>
            <a:r>
              <a:rPr lang="en-US" dirty="0"/>
              <a:t> (driving vision, mission, philosophy, goals and objectives)</a:t>
            </a:r>
          </a:p>
          <a:p>
            <a:pPr lvl="1"/>
            <a:endParaRPr lang="en-US" dirty="0"/>
          </a:p>
        </p:txBody>
      </p:sp>
    </p:spTree>
    <p:extLst>
      <p:ext uri="{BB962C8B-B14F-4D97-AF65-F5344CB8AC3E}">
        <p14:creationId xmlns:p14="http://schemas.microsoft.com/office/powerpoint/2010/main" val="2403367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a:xfrm>
            <a:off x="457199" y="1600199"/>
            <a:ext cx="8348133" cy="5122333"/>
          </a:xfrm>
        </p:spPr>
        <p:txBody>
          <a:bodyPr>
            <a:normAutofit/>
          </a:bodyPr>
          <a:lstStyle/>
          <a:p>
            <a:r>
              <a:rPr lang="en-US" dirty="0"/>
              <a:t>Further up the management ladder is the foodservice director (FSD). Suppose that the following managers report to the FSD: the cafeteria and catering manager, the executive chef/food production manager, the patient services manager, and the clinical nutrition manager. These managers have  37, 24, 25 and 18 reporting to them. </a:t>
            </a:r>
          </a:p>
          <a:p>
            <a:pPr marL="731520" lvl="1" indent="-457200">
              <a:buFont typeface="+mj-lt"/>
              <a:buAutoNum type="arabicPeriod"/>
            </a:pPr>
            <a:r>
              <a:rPr lang="en-US" dirty="0">
                <a:solidFill>
                  <a:srgbClr val="FF0000"/>
                </a:solidFill>
              </a:rPr>
              <a:t>What is the FSD’s </a:t>
            </a:r>
            <a:r>
              <a:rPr lang="en-US" u="sng" dirty="0">
                <a:solidFill>
                  <a:srgbClr val="FF0000"/>
                </a:solidFill>
              </a:rPr>
              <a:t>span of control</a:t>
            </a:r>
            <a:r>
              <a:rPr lang="en-US" dirty="0">
                <a:solidFill>
                  <a:srgbClr val="FF0000"/>
                </a:solidFill>
              </a:rPr>
              <a:t>?</a:t>
            </a:r>
          </a:p>
          <a:p>
            <a:pPr marL="731520" lvl="1" indent="-457200">
              <a:buFont typeface="+mj-lt"/>
              <a:buAutoNum type="arabicPeriod"/>
            </a:pPr>
            <a:r>
              <a:rPr lang="en-US" dirty="0">
                <a:solidFill>
                  <a:srgbClr val="FF0000"/>
                </a:solidFill>
              </a:rPr>
              <a:t>How many people does the FSD </a:t>
            </a:r>
            <a:r>
              <a:rPr lang="en-US" u="sng" dirty="0">
                <a:solidFill>
                  <a:srgbClr val="FF0000"/>
                </a:solidFill>
              </a:rPr>
              <a:t>authority</a:t>
            </a:r>
            <a:r>
              <a:rPr lang="en-US" dirty="0">
                <a:solidFill>
                  <a:srgbClr val="FF0000"/>
                </a:solidFill>
              </a:rPr>
              <a:t> cover?</a:t>
            </a:r>
          </a:p>
        </p:txBody>
      </p:sp>
    </p:spTree>
    <p:extLst>
      <p:ext uri="{BB962C8B-B14F-4D97-AF65-F5344CB8AC3E}">
        <p14:creationId xmlns:p14="http://schemas.microsoft.com/office/powerpoint/2010/main" val="1304254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a:xfrm>
            <a:off x="282236" y="1600200"/>
            <a:ext cx="8625832" cy="4876800"/>
          </a:xfrm>
        </p:spPr>
        <p:txBody>
          <a:bodyPr>
            <a:normAutofit lnSpcReduction="10000"/>
          </a:bodyPr>
          <a:lstStyle/>
          <a:p>
            <a:r>
              <a:rPr lang="en-US" dirty="0"/>
              <a:t>Even though top managers manage through others, they must keep in touch with what is happening at the various levels below them</a:t>
            </a:r>
          </a:p>
          <a:p>
            <a:endParaRPr lang="en-US" dirty="0"/>
          </a:p>
          <a:p>
            <a:r>
              <a:rPr lang="en-US" b="1" dirty="0"/>
              <a:t>Note: </a:t>
            </a:r>
            <a:r>
              <a:rPr lang="en-US" dirty="0"/>
              <a:t>The chain of command prevents workers from circumventing their immediate supervisor but it does not prevent the top-level management from keeping in touch with employees at any level through: </a:t>
            </a:r>
          </a:p>
          <a:p>
            <a:pPr marL="0" indent="0">
              <a:buNone/>
            </a:pPr>
            <a:r>
              <a:rPr lang="en-US" dirty="0"/>
              <a:t> </a:t>
            </a:r>
          </a:p>
          <a:p>
            <a:pPr lvl="1"/>
            <a:r>
              <a:rPr lang="en-US" dirty="0"/>
              <a:t>Councils, advisory groups made up of workers and managers at all levels</a:t>
            </a:r>
          </a:p>
          <a:p>
            <a:pPr lvl="1"/>
            <a:r>
              <a:rPr lang="en-US" dirty="0"/>
              <a:t>Using the technique known as management by walking around (</a:t>
            </a:r>
            <a:r>
              <a:rPr lang="en-US" b="1" dirty="0"/>
              <a:t>MBWA</a:t>
            </a:r>
            <a:r>
              <a:rPr lang="en-US" dirty="0"/>
              <a:t>): making unscheduled walking rounds through the facility can provide substantial and considerable information to a manager. </a:t>
            </a:r>
          </a:p>
        </p:txBody>
      </p:sp>
    </p:spTree>
    <p:extLst>
      <p:ext uri="{BB962C8B-B14F-4D97-AF65-F5344CB8AC3E}">
        <p14:creationId xmlns:p14="http://schemas.microsoft.com/office/powerpoint/2010/main" val="2979100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a:xfrm>
            <a:off x="299876" y="1600200"/>
            <a:ext cx="8537634" cy="4876800"/>
          </a:xfrm>
        </p:spPr>
        <p:txBody>
          <a:bodyPr>
            <a:normAutofit/>
          </a:bodyPr>
          <a:lstStyle/>
          <a:p>
            <a:pPr marL="0" indent="0">
              <a:buNone/>
            </a:pPr>
            <a:r>
              <a:rPr lang="en-US" b="1" i="1" dirty="0"/>
              <a:t>Flattening of Organizations</a:t>
            </a:r>
            <a:endParaRPr lang="en-US" i="1" dirty="0"/>
          </a:p>
          <a:p>
            <a:pPr marL="0" indent="0">
              <a:buNone/>
            </a:pPr>
            <a:endParaRPr lang="en-US" dirty="0"/>
          </a:p>
          <a:p>
            <a:r>
              <a:rPr lang="en-US" b="1" dirty="0"/>
              <a:t>Traditionally</a:t>
            </a:r>
          </a:p>
          <a:p>
            <a:pPr lvl="1"/>
            <a:r>
              <a:rPr lang="en-US" dirty="0"/>
              <a:t>Each manager had a limited span of control of 4-5 employees </a:t>
            </a:r>
            <a:r>
              <a:rPr lang="en-US" dirty="0">
                <a:sym typeface="Wingdings"/>
              </a:rPr>
              <a:t> Great number of layers between top-level managers &amp; workers</a:t>
            </a:r>
          </a:p>
          <a:p>
            <a:endParaRPr lang="en-US" dirty="0">
              <a:sym typeface="Wingdings"/>
            </a:endParaRPr>
          </a:p>
          <a:p>
            <a:r>
              <a:rPr lang="en-US" b="1" dirty="0">
                <a:sym typeface="Wingdings"/>
              </a:rPr>
              <a:t>Current trend</a:t>
            </a:r>
          </a:p>
          <a:p>
            <a:pPr lvl="1"/>
            <a:r>
              <a:rPr lang="en-US" dirty="0">
                <a:sym typeface="Wingdings"/>
              </a:rPr>
              <a:t>Training staff more intensely so individuals are more independent &amp; require less supervision</a:t>
            </a:r>
          </a:p>
          <a:p>
            <a:pPr lvl="1"/>
            <a:r>
              <a:rPr lang="en-US" dirty="0">
                <a:sym typeface="Wingdings"/>
              </a:rPr>
              <a:t>The more skilled the workforce, the larger the span of control can be </a:t>
            </a:r>
          </a:p>
          <a:p>
            <a:pPr lvl="1"/>
            <a:r>
              <a:rPr lang="en-US" dirty="0">
                <a:sym typeface="Wingdings"/>
              </a:rPr>
              <a:t>May range from as few as 4 to 20 direct subordinates!</a:t>
            </a:r>
          </a:p>
          <a:p>
            <a:endParaRPr lang="en-US" dirty="0">
              <a:sym typeface="Wingdings"/>
            </a:endParaRPr>
          </a:p>
          <a:p>
            <a:endParaRPr lang="en-US" dirty="0"/>
          </a:p>
        </p:txBody>
      </p:sp>
    </p:spTree>
    <p:extLst>
      <p:ext uri="{BB962C8B-B14F-4D97-AF65-F5344CB8AC3E}">
        <p14:creationId xmlns:p14="http://schemas.microsoft.com/office/powerpoint/2010/main" val="600598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Span of Control</a:t>
            </a:r>
          </a:p>
        </p:txBody>
      </p:sp>
      <p:sp>
        <p:nvSpPr>
          <p:cNvPr id="3" name="Content Placeholder 2"/>
          <p:cNvSpPr>
            <a:spLocks noGrp="1"/>
          </p:cNvSpPr>
          <p:nvPr>
            <p:ph idx="1"/>
          </p:nvPr>
        </p:nvSpPr>
        <p:spPr>
          <a:xfrm>
            <a:off x="299876" y="1600200"/>
            <a:ext cx="8537634" cy="4876800"/>
          </a:xfrm>
        </p:spPr>
        <p:txBody>
          <a:bodyPr/>
          <a:lstStyle/>
          <a:p>
            <a:r>
              <a:rPr lang="en-US" dirty="0">
                <a:sym typeface="Wingdings"/>
              </a:rPr>
              <a:t>Eliminating middle managers and creating larger span of controls leads to the flattening of organizations, also called </a:t>
            </a:r>
            <a:r>
              <a:rPr lang="en-US" b="1" dirty="0">
                <a:sym typeface="Wingdings"/>
              </a:rPr>
              <a:t>downsizing </a:t>
            </a:r>
            <a:r>
              <a:rPr lang="en-US" dirty="0">
                <a:sym typeface="Wingdings"/>
              </a:rPr>
              <a:t>or </a:t>
            </a:r>
            <a:r>
              <a:rPr lang="en-US" b="1" dirty="0">
                <a:sym typeface="Wingdings"/>
              </a:rPr>
              <a:t>rightsizing</a:t>
            </a:r>
            <a:endParaRPr lang="en-US" dirty="0">
              <a:sym typeface="Wingdings"/>
            </a:endParaRPr>
          </a:p>
          <a:p>
            <a:endParaRPr lang="en-US" dirty="0">
              <a:sym typeface="Wingdings"/>
            </a:endParaRPr>
          </a:p>
          <a:p>
            <a:endParaRPr lang="en-US" dirty="0"/>
          </a:p>
        </p:txBody>
      </p:sp>
    </p:spTree>
    <p:extLst>
      <p:ext uri="{BB962C8B-B14F-4D97-AF65-F5344CB8AC3E}">
        <p14:creationId xmlns:p14="http://schemas.microsoft.com/office/powerpoint/2010/main" val="3878575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7182455" y="1066815"/>
            <a:ext cx="0" cy="5071525"/>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stCxn id="6" idx="4"/>
            <a:endCxn id="10" idx="0"/>
          </p:cNvCxnSpPr>
          <p:nvPr/>
        </p:nvCxnSpPr>
        <p:spPr>
          <a:xfrm>
            <a:off x="1999379" y="1066815"/>
            <a:ext cx="0" cy="5071525"/>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289116" y="423348"/>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Executive Officer</a:t>
            </a:r>
          </a:p>
        </p:txBody>
      </p:sp>
      <p:sp>
        <p:nvSpPr>
          <p:cNvPr id="7" name="Oval 6"/>
          <p:cNvSpPr/>
          <p:nvPr/>
        </p:nvSpPr>
        <p:spPr>
          <a:xfrm>
            <a:off x="289116" y="3725335"/>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Assistant Director for Patient Services</a:t>
            </a:r>
          </a:p>
        </p:txBody>
      </p:sp>
      <p:sp>
        <p:nvSpPr>
          <p:cNvPr id="8" name="Oval 7"/>
          <p:cNvSpPr/>
          <p:nvPr/>
        </p:nvSpPr>
        <p:spPr>
          <a:xfrm>
            <a:off x="289116" y="453813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Clinical Dietitian</a:t>
            </a:r>
          </a:p>
        </p:txBody>
      </p:sp>
      <p:sp>
        <p:nvSpPr>
          <p:cNvPr id="9" name="Oval 8"/>
          <p:cNvSpPr/>
          <p:nvPr/>
        </p:nvSpPr>
        <p:spPr>
          <a:xfrm>
            <a:off x="289116" y="5350943"/>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Dietetic Technician</a:t>
            </a:r>
          </a:p>
        </p:txBody>
      </p:sp>
      <p:sp>
        <p:nvSpPr>
          <p:cNvPr id="10" name="Oval 9"/>
          <p:cNvSpPr/>
          <p:nvPr/>
        </p:nvSpPr>
        <p:spPr>
          <a:xfrm>
            <a:off x="289116" y="613834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Food Service Workers</a:t>
            </a:r>
          </a:p>
        </p:txBody>
      </p:sp>
      <p:sp>
        <p:nvSpPr>
          <p:cNvPr id="11" name="Oval 10"/>
          <p:cNvSpPr/>
          <p:nvPr/>
        </p:nvSpPr>
        <p:spPr>
          <a:xfrm>
            <a:off x="289116" y="2895594"/>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Director of Food &amp; Nutrition Services </a:t>
            </a:r>
          </a:p>
        </p:txBody>
      </p:sp>
      <p:sp>
        <p:nvSpPr>
          <p:cNvPr id="12" name="Oval 11"/>
          <p:cNvSpPr/>
          <p:nvPr/>
        </p:nvSpPr>
        <p:spPr>
          <a:xfrm>
            <a:off x="289116" y="2116663"/>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VP for Support Services</a:t>
            </a:r>
          </a:p>
        </p:txBody>
      </p:sp>
      <p:sp>
        <p:nvSpPr>
          <p:cNvPr id="13" name="Oval 12"/>
          <p:cNvSpPr/>
          <p:nvPr/>
        </p:nvSpPr>
        <p:spPr>
          <a:xfrm>
            <a:off x="289116" y="126154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Operating Officer</a:t>
            </a:r>
          </a:p>
        </p:txBody>
      </p:sp>
      <p:sp>
        <p:nvSpPr>
          <p:cNvPr id="17" name="Oval 16"/>
          <p:cNvSpPr/>
          <p:nvPr/>
        </p:nvSpPr>
        <p:spPr>
          <a:xfrm>
            <a:off x="5438327" y="423348"/>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Executive Officer</a:t>
            </a:r>
          </a:p>
        </p:txBody>
      </p:sp>
      <p:sp>
        <p:nvSpPr>
          <p:cNvPr id="19" name="Oval 18"/>
          <p:cNvSpPr/>
          <p:nvPr/>
        </p:nvSpPr>
        <p:spPr>
          <a:xfrm>
            <a:off x="5438327" y="3897676"/>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Chief Clinical Dietitian</a:t>
            </a:r>
          </a:p>
        </p:txBody>
      </p:sp>
      <p:sp>
        <p:nvSpPr>
          <p:cNvPr id="20" name="Oval 19"/>
          <p:cNvSpPr/>
          <p:nvPr/>
        </p:nvSpPr>
        <p:spPr>
          <a:xfrm>
            <a:off x="5438327" y="5032215"/>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Dietetic Technician</a:t>
            </a:r>
          </a:p>
        </p:txBody>
      </p:sp>
      <p:sp>
        <p:nvSpPr>
          <p:cNvPr id="21" name="Oval 20"/>
          <p:cNvSpPr/>
          <p:nvPr/>
        </p:nvSpPr>
        <p:spPr>
          <a:xfrm>
            <a:off x="5438327" y="613834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Food Service Workers</a:t>
            </a:r>
          </a:p>
        </p:txBody>
      </p:sp>
      <p:sp>
        <p:nvSpPr>
          <p:cNvPr id="22" name="Oval 21"/>
          <p:cNvSpPr/>
          <p:nvPr/>
        </p:nvSpPr>
        <p:spPr>
          <a:xfrm>
            <a:off x="5438327" y="2760130"/>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Director of Food &amp; Nutrition Services </a:t>
            </a:r>
          </a:p>
        </p:txBody>
      </p:sp>
      <p:sp>
        <p:nvSpPr>
          <p:cNvPr id="23" name="Oval 22"/>
          <p:cNvSpPr/>
          <p:nvPr/>
        </p:nvSpPr>
        <p:spPr>
          <a:xfrm>
            <a:off x="5438327" y="1583273"/>
            <a:ext cx="3420525" cy="6434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VP for Support Services</a:t>
            </a:r>
          </a:p>
        </p:txBody>
      </p:sp>
      <p:sp>
        <p:nvSpPr>
          <p:cNvPr id="26" name="Right Arrow 25"/>
          <p:cNvSpPr/>
          <p:nvPr/>
        </p:nvSpPr>
        <p:spPr>
          <a:xfrm>
            <a:off x="4071263" y="3099872"/>
            <a:ext cx="1120531" cy="62546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1588517" y="1261540"/>
            <a:ext cx="821723" cy="643467"/>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9" name="Straight Connector 28"/>
          <p:cNvCxnSpPr/>
          <p:nvPr/>
        </p:nvCxnSpPr>
        <p:spPr>
          <a:xfrm flipV="1">
            <a:off x="1588517" y="3725335"/>
            <a:ext cx="821723" cy="643467"/>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30" name="TextBox 29"/>
          <p:cNvSpPr txBox="1"/>
          <p:nvPr/>
        </p:nvSpPr>
        <p:spPr>
          <a:xfrm>
            <a:off x="3709641" y="3787315"/>
            <a:ext cx="1845124" cy="923330"/>
          </a:xfrm>
          <a:prstGeom prst="rect">
            <a:avLst/>
          </a:prstGeom>
          <a:noFill/>
        </p:spPr>
        <p:txBody>
          <a:bodyPr wrap="square" rtlCol="0">
            <a:spAutoFit/>
          </a:bodyPr>
          <a:lstStyle/>
          <a:p>
            <a:pPr algn="ctr"/>
            <a:r>
              <a:rPr lang="en-US" b="1" dirty="0"/>
              <a:t>Flattening Organizational Hierarchy</a:t>
            </a:r>
          </a:p>
        </p:txBody>
      </p:sp>
    </p:spTree>
    <p:extLst>
      <p:ext uri="{BB962C8B-B14F-4D97-AF65-F5344CB8AC3E}">
        <p14:creationId xmlns:p14="http://schemas.microsoft.com/office/powerpoint/2010/main" val="893442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Line/Staff Relationships</a:t>
            </a:r>
          </a:p>
        </p:txBody>
      </p:sp>
      <p:sp>
        <p:nvSpPr>
          <p:cNvPr id="3" name="Content Placeholder 2"/>
          <p:cNvSpPr>
            <a:spLocks noGrp="1"/>
          </p:cNvSpPr>
          <p:nvPr>
            <p:ph idx="1"/>
          </p:nvPr>
        </p:nvSpPr>
        <p:spPr/>
        <p:txBody>
          <a:bodyPr>
            <a:normAutofit/>
          </a:bodyPr>
          <a:lstStyle/>
          <a:p>
            <a:r>
              <a:rPr lang="en-US" dirty="0"/>
              <a:t>Not all managers have linear reporting relationships</a:t>
            </a:r>
          </a:p>
          <a:p>
            <a:endParaRPr lang="en-US" dirty="0"/>
          </a:p>
          <a:p>
            <a:r>
              <a:rPr lang="en-US" dirty="0"/>
              <a:t>Example: Public Relations or Human Resources Departments in an organization</a:t>
            </a:r>
          </a:p>
          <a:p>
            <a:endParaRPr lang="en-US" dirty="0"/>
          </a:p>
          <a:p>
            <a:pPr lvl="1"/>
            <a:r>
              <a:rPr lang="en-US" sz="2200" dirty="0"/>
              <a:t>Their services are essential to the entire organization</a:t>
            </a:r>
          </a:p>
          <a:p>
            <a:pPr lvl="1"/>
            <a:r>
              <a:rPr lang="en-US" sz="2200" dirty="0"/>
              <a:t>They do not DO the actual work of producing goods or services directly or indirectly</a:t>
            </a:r>
          </a:p>
          <a:p>
            <a:pPr lvl="1"/>
            <a:r>
              <a:rPr lang="en-US" sz="2200" dirty="0"/>
              <a:t>They act in an advisory capacity, provide support to the organization rather than to one segment of it</a:t>
            </a:r>
          </a:p>
        </p:txBody>
      </p:sp>
    </p:spTree>
    <p:extLst>
      <p:ext uri="{BB962C8B-B14F-4D97-AF65-F5344CB8AC3E}">
        <p14:creationId xmlns:p14="http://schemas.microsoft.com/office/powerpoint/2010/main" val="2121822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Line/Staff Relationships</a:t>
            </a:r>
          </a:p>
        </p:txBody>
      </p:sp>
      <p:sp>
        <p:nvSpPr>
          <p:cNvPr id="3" name="Content Placeholder 2"/>
          <p:cNvSpPr>
            <a:spLocks noGrp="1"/>
          </p:cNvSpPr>
          <p:nvPr>
            <p:ph idx="1"/>
          </p:nvPr>
        </p:nvSpPr>
        <p:spPr/>
        <p:txBody>
          <a:bodyPr>
            <a:normAutofit/>
          </a:bodyPr>
          <a:lstStyle/>
          <a:p>
            <a:pPr lvl="1"/>
            <a:r>
              <a:rPr lang="en-US" sz="2200" dirty="0"/>
              <a:t>Usually small departments close to top of the organizational structure and with no need to multiple managerial levels</a:t>
            </a:r>
          </a:p>
          <a:p>
            <a:pPr marL="274320" lvl="1" indent="0">
              <a:buNone/>
            </a:pPr>
            <a:endParaRPr lang="en-US" sz="2200" dirty="0"/>
          </a:p>
          <a:p>
            <a:pPr lvl="1"/>
            <a:r>
              <a:rPr lang="en-US" sz="2200" dirty="0"/>
              <a:t>Managers in these departments are known as </a:t>
            </a:r>
            <a:r>
              <a:rPr lang="en-US" sz="2200" b="1" dirty="0"/>
              <a:t>staff managers </a:t>
            </a:r>
            <a:r>
              <a:rPr lang="en-US" sz="2200" dirty="0"/>
              <a:t>because their function transcend departments; they oversee supportive departments or groups and </a:t>
            </a:r>
            <a:r>
              <a:rPr lang="en-US" sz="2200" b="1" dirty="0"/>
              <a:t>usually report laterally</a:t>
            </a:r>
            <a:r>
              <a:rPr lang="en-US" sz="2200" dirty="0"/>
              <a:t>, not vertically</a:t>
            </a:r>
          </a:p>
          <a:p>
            <a:pPr lvl="1"/>
            <a:endParaRPr lang="en-US" sz="2200" dirty="0"/>
          </a:p>
        </p:txBody>
      </p:sp>
    </p:spTree>
    <p:extLst>
      <p:ext uri="{BB962C8B-B14F-4D97-AF65-F5344CB8AC3E}">
        <p14:creationId xmlns:p14="http://schemas.microsoft.com/office/powerpoint/2010/main" val="3998493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Centralization</a:t>
            </a:r>
          </a:p>
        </p:txBody>
      </p:sp>
      <p:sp>
        <p:nvSpPr>
          <p:cNvPr id="3" name="Content Placeholder 2"/>
          <p:cNvSpPr>
            <a:spLocks noGrp="1"/>
          </p:cNvSpPr>
          <p:nvPr>
            <p:ph idx="1"/>
          </p:nvPr>
        </p:nvSpPr>
        <p:spPr>
          <a:xfrm>
            <a:off x="246956" y="1600199"/>
            <a:ext cx="8661112" cy="5085799"/>
          </a:xfrm>
        </p:spPr>
        <p:txBody>
          <a:bodyPr>
            <a:normAutofit/>
          </a:bodyPr>
          <a:lstStyle/>
          <a:p>
            <a:r>
              <a:rPr lang="en-US" dirty="0"/>
              <a:t>Refers to the concentration of power at the upper levels of an organization</a:t>
            </a:r>
          </a:p>
          <a:p>
            <a:endParaRPr lang="en-US" dirty="0"/>
          </a:p>
          <a:p>
            <a:r>
              <a:rPr lang="en-US" dirty="0"/>
              <a:t>Substantive decisions are made at the upper levels and are then transmitted down through the organization to be implemented at the lower levels</a:t>
            </a:r>
          </a:p>
          <a:p>
            <a:endParaRPr lang="en-US" dirty="0"/>
          </a:p>
          <a:p>
            <a:r>
              <a:rPr lang="en-US" dirty="0"/>
              <a:t>Disadvantages: </a:t>
            </a:r>
          </a:p>
          <a:p>
            <a:pPr lvl="1"/>
            <a:r>
              <a:rPr lang="en-US" dirty="0"/>
              <a:t>Communication both upward and downward can lead to problems because the information may be distorted as it moves through the organization</a:t>
            </a:r>
          </a:p>
          <a:p>
            <a:pPr lvl="1"/>
            <a:r>
              <a:rPr lang="en-US" dirty="0"/>
              <a:t>Information moves very slowly because of the number of layers it must traverse</a:t>
            </a:r>
          </a:p>
        </p:txBody>
      </p:sp>
    </p:spTree>
    <p:extLst>
      <p:ext uri="{BB962C8B-B14F-4D97-AF65-F5344CB8AC3E}">
        <p14:creationId xmlns:p14="http://schemas.microsoft.com/office/powerpoint/2010/main" val="1448865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Decentralization</a:t>
            </a:r>
          </a:p>
        </p:txBody>
      </p:sp>
      <p:sp>
        <p:nvSpPr>
          <p:cNvPr id="3" name="Content Placeholder 2"/>
          <p:cNvSpPr>
            <a:spLocks noGrp="1"/>
          </p:cNvSpPr>
          <p:nvPr>
            <p:ph idx="1"/>
          </p:nvPr>
        </p:nvSpPr>
        <p:spPr>
          <a:xfrm>
            <a:off x="158758" y="1600200"/>
            <a:ext cx="8802230" cy="4876800"/>
          </a:xfrm>
        </p:spPr>
        <p:txBody>
          <a:bodyPr>
            <a:normAutofit fontScale="92500" lnSpcReduction="10000"/>
          </a:bodyPr>
          <a:lstStyle/>
          <a:p>
            <a:pPr marL="0" indent="0">
              <a:buNone/>
            </a:pPr>
            <a:r>
              <a:rPr lang="en-US" i="1" dirty="0"/>
              <a:t>Current trend</a:t>
            </a:r>
          </a:p>
          <a:p>
            <a:r>
              <a:rPr lang="en-US" dirty="0"/>
              <a:t>As organizations are flattened and staff is better trained, decisions are being made at lower levels</a:t>
            </a:r>
          </a:p>
          <a:p>
            <a:endParaRPr lang="en-US" dirty="0"/>
          </a:p>
          <a:p>
            <a:r>
              <a:rPr lang="en-US" dirty="0"/>
              <a:t>Decentralization allows the organization to be more responsive to customer needs</a:t>
            </a:r>
          </a:p>
          <a:p>
            <a:endParaRPr lang="en-US" dirty="0"/>
          </a:p>
          <a:p>
            <a:r>
              <a:rPr lang="en-US" dirty="0"/>
              <a:t>Note: not all decisions can or should be made by frontline employees</a:t>
            </a:r>
          </a:p>
          <a:p>
            <a:endParaRPr lang="en-US" dirty="0"/>
          </a:p>
          <a:p>
            <a:r>
              <a:rPr lang="en-US" dirty="0"/>
              <a:t>More and more organizations are decentralizing the decision-making process to be made at the lowest </a:t>
            </a:r>
            <a:r>
              <a:rPr lang="en-US" b="1" dirty="0"/>
              <a:t>appropriate </a:t>
            </a:r>
            <a:r>
              <a:rPr lang="en-US" dirty="0"/>
              <a:t>organizational level</a:t>
            </a:r>
          </a:p>
          <a:p>
            <a:endParaRPr lang="en-US" dirty="0"/>
          </a:p>
        </p:txBody>
      </p:sp>
    </p:spTree>
    <p:extLst>
      <p:ext uri="{BB962C8B-B14F-4D97-AF65-F5344CB8AC3E}">
        <p14:creationId xmlns:p14="http://schemas.microsoft.com/office/powerpoint/2010/main" val="3984541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Review of the Types of Managers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9870121"/>
              </p:ext>
            </p:extLst>
          </p:nvPr>
        </p:nvGraphicFramePr>
        <p:xfrm>
          <a:off x="457200" y="1600200"/>
          <a:ext cx="8229600" cy="5217160"/>
        </p:xfrm>
        <a:graphic>
          <a:graphicData uri="http://schemas.openxmlformats.org/drawingml/2006/table">
            <a:tbl>
              <a:tblPr firstRow="1" bandRow="1">
                <a:tableStyleId>{5C22544A-7EE6-4342-B048-85BDC9FD1C3A}</a:tableStyleId>
              </a:tblPr>
              <a:tblGrid>
                <a:gridCol w="1839889">
                  <a:extLst>
                    <a:ext uri="{9D8B030D-6E8A-4147-A177-3AD203B41FA5}">
                      <a16:colId xmlns:a16="http://schemas.microsoft.com/office/drawing/2014/main" val="20000"/>
                    </a:ext>
                  </a:extLst>
                </a:gridCol>
                <a:gridCol w="1269935">
                  <a:extLst>
                    <a:ext uri="{9D8B030D-6E8A-4147-A177-3AD203B41FA5}">
                      <a16:colId xmlns:a16="http://schemas.microsoft.com/office/drawing/2014/main" val="20001"/>
                    </a:ext>
                  </a:extLst>
                </a:gridCol>
                <a:gridCol w="5119776">
                  <a:extLst>
                    <a:ext uri="{9D8B030D-6E8A-4147-A177-3AD203B41FA5}">
                      <a16:colId xmlns:a16="http://schemas.microsoft.com/office/drawing/2014/main" val="20002"/>
                    </a:ext>
                  </a:extLst>
                </a:gridCol>
              </a:tblGrid>
              <a:tr h="370840">
                <a:tc>
                  <a:txBody>
                    <a:bodyPr/>
                    <a:lstStyle/>
                    <a:p>
                      <a:r>
                        <a:rPr lang="en-US" dirty="0"/>
                        <a:t>Position Type</a:t>
                      </a:r>
                    </a:p>
                  </a:txBody>
                  <a:tcPr/>
                </a:tc>
                <a:tc>
                  <a:txBody>
                    <a:bodyPr/>
                    <a:lstStyle/>
                    <a:p>
                      <a:r>
                        <a:rPr lang="en-US" dirty="0"/>
                        <a:t>Level</a:t>
                      </a:r>
                    </a:p>
                  </a:txBody>
                  <a:tcPr/>
                </a:tc>
                <a:tc>
                  <a:txBody>
                    <a:bodyPr/>
                    <a:lstStyle/>
                    <a:p>
                      <a:r>
                        <a:rPr lang="en-US" dirty="0"/>
                        <a:t>Responsibility/Skills</a:t>
                      </a:r>
                      <a:r>
                        <a:rPr lang="en-US" baseline="0" dirty="0"/>
                        <a:t> Needed</a:t>
                      </a:r>
                      <a:endParaRPr lang="en-US" dirty="0"/>
                    </a:p>
                  </a:txBody>
                  <a:tcPr/>
                </a:tc>
                <a:extLst>
                  <a:ext uri="{0D108BD9-81ED-4DB2-BD59-A6C34878D82A}">
                    <a16:rowId xmlns:a16="http://schemas.microsoft.com/office/drawing/2014/main" val="10000"/>
                  </a:ext>
                </a:extLst>
              </a:tr>
              <a:tr h="370840">
                <a:tc>
                  <a:txBody>
                    <a:bodyPr/>
                    <a:lstStyle/>
                    <a:p>
                      <a:endParaRPr lang="en-US" b="1" dirty="0"/>
                    </a:p>
                  </a:txBody>
                  <a:tcPr/>
                </a:tc>
                <a:tc>
                  <a:txBody>
                    <a:bodyPr/>
                    <a:lstStyle/>
                    <a:p>
                      <a:r>
                        <a:rPr lang="en-US" b="1" dirty="0"/>
                        <a:t>Frontline</a:t>
                      </a:r>
                      <a:r>
                        <a:rPr lang="en-US" b="1" baseline="0" dirty="0"/>
                        <a:t> manager</a:t>
                      </a:r>
                      <a:endParaRPr lang="en-US" b="1" dirty="0"/>
                    </a:p>
                  </a:txBody>
                  <a:tcPr/>
                </a:tc>
                <a:tc>
                  <a:txBody>
                    <a:bodyPr/>
                    <a:lstStyle/>
                    <a:p>
                      <a:r>
                        <a:rPr lang="en-US" dirty="0"/>
                        <a:t>Manager oversees</a:t>
                      </a:r>
                      <a:r>
                        <a:rPr lang="en-US" baseline="0" dirty="0"/>
                        <a:t> production tasks; needs a high level of technical skills, good human skills and some conceptual skills</a:t>
                      </a:r>
                      <a:endParaRPr lang="en-US" dirty="0"/>
                    </a:p>
                  </a:txBody>
                  <a:tcPr/>
                </a:tc>
                <a:extLst>
                  <a:ext uri="{0D108BD9-81ED-4DB2-BD59-A6C34878D82A}">
                    <a16:rowId xmlns:a16="http://schemas.microsoft.com/office/drawing/2014/main" val="10001"/>
                  </a:ext>
                </a:extLst>
              </a:tr>
              <a:tr h="370840">
                <a:tc>
                  <a:txBody>
                    <a:bodyPr/>
                    <a:lstStyle/>
                    <a:p>
                      <a:endParaRPr lang="en-US" b="1" dirty="0"/>
                    </a:p>
                  </a:txBody>
                  <a:tcPr/>
                </a:tc>
                <a:tc>
                  <a:txBody>
                    <a:bodyPr/>
                    <a:lstStyle/>
                    <a:p>
                      <a:r>
                        <a:rPr lang="en-US" b="1" dirty="0"/>
                        <a:t>Middle manager</a:t>
                      </a:r>
                    </a:p>
                  </a:txBody>
                  <a:tcPr/>
                </a:tc>
                <a:tc>
                  <a:txBody>
                    <a:bodyPr/>
                    <a:lstStyle/>
                    <a:p>
                      <a:r>
                        <a:rPr lang="en-US" dirty="0"/>
                        <a:t>Manager oversees several groups of workers and their supervisors; needs some technical and conceptual skills and good human skills</a:t>
                      </a:r>
                    </a:p>
                  </a:txBody>
                  <a:tcPr/>
                </a:tc>
                <a:extLst>
                  <a:ext uri="{0D108BD9-81ED-4DB2-BD59-A6C34878D82A}">
                    <a16:rowId xmlns:a16="http://schemas.microsoft.com/office/drawing/2014/main" val="10002"/>
                  </a:ext>
                </a:extLst>
              </a:tr>
              <a:tr h="370840">
                <a:tc>
                  <a:txBody>
                    <a:bodyPr/>
                    <a:lstStyle/>
                    <a:p>
                      <a:endParaRPr lang="en-US" b="1"/>
                    </a:p>
                  </a:txBody>
                  <a:tcPr/>
                </a:tc>
                <a:tc>
                  <a:txBody>
                    <a:bodyPr/>
                    <a:lstStyle/>
                    <a:p>
                      <a:r>
                        <a:rPr lang="en-US" b="1" dirty="0"/>
                        <a:t>Top-level</a:t>
                      </a:r>
                      <a:r>
                        <a:rPr lang="en-US" b="1" baseline="0" dirty="0"/>
                        <a:t> manager</a:t>
                      </a:r>
                      <a:endParaRPr lang="en-US" b="1" dirty="0"/>
                    </a:p>
                  </a:txBody>
                  <a:tcPr/>
                </a:tc>
                <a:tc>
                  <a:txBody>
                    <a:bodyPr/>
                    <a:lstStyle/>
                    <a:p>
                      <a:r>
                        <a:rPr lang="en-US" dirty="0"/>
                        <a:t>Manager directs the activities of large segments of an organization; needs a high level of conceptual skills, good human skills and some technical skills</a:t>
                      </a:r>
                    </a:p>
                  </a:txBody>
                  <a:tcPr/>
                </a:tc>
                <a:extLst>
                  <a:ext uri="{0D108BD9-81ED-4DB2-BD59-A6C34878D82A}">
                    <a16:rowId xmlns:a16="http://schemas.microsoft.com/office/drawing/2014/main" val="10003"/>
                  </a:ext>
                </a:extLst>
              </a:tr>
              <a:tr h="370840">
                <a:tc>
                  <a:txBody>
                    <a:bodyPr/>
                    <a:lstStyle/>
                    <a:p>
                      <a:r>
                        <a:rPr lang="en-US" b="1" dirty="0"/>
                        <a:t>Line manager</a:t>
                      </a:r>
                    </a:p>
                  </a:txBody>
                  <a:tcPr/>
                </a:tc>
                <a:tc>
                  <a:txBody>
                    <a:bodyPr/>
                    <a:lstStyle/>
                    <a:p>
                      <a:r>
                        <a:rPr lang="en-US" b="1" dirty="0"/>
                        <a:t>Various</a:t>
                      </a:r>
                    </a:p>
                  </a:txBody>
                  <a:tcPr/>
                </a:tc>
                <a:tc>
                  <a:txBody>
                    <a:bodyPr/>
                    <a:lstStyle/>
                    <a:p>
                      <a:r>
                        <a:rPr lang="en-US" dirty="0"/>
                        <a:t>Manager whose reporting relationships are </a:t>
                      </a:r>
                      <a:r>
                        <a:rPr lang="en-US" b="1" dirty="0"/>
                        <a:t>vertica</a:t>
                      </a:r>
                      <a:r>
                        <a:rPr lang="en-US" dirty="0"/>
                        <a:t>l; skills needed are dependent on the managerial level</a:t>
                      </a:r>
                    </a:p>
                  </a:txBody>
                  <a:tcPr/>
                </a:tc>
                <a:extLst>
                  <a:ext uri="{0D108BD9-81ED-4DB2-BD59-A6C34878D82A}">
                    <a16:rowId xmlns:a16="http://schemas.microsoft.com/office/drawing/2014/main" val="10004"/>
                  </a:ext>
                </a:extLst>
              </a:tr>
              <a:tr h="370840">
                <a:tc>
                  <a:txBody>
                    <a:bodyPr/>
                    <a:lstStyle/>
                    <a:p>
                      <a:r>
                        <a:rPr lang="en-US" b="1" dirty="0"/>
                        <a:t>Staff manager</a:t>
                      </a:r>
                    </a:p>
                  </a:txBody>
                  <a:tcPr/>
                </a:tc>
                <a:tc>
                  <a:txBody>
                    <a:bodyPr/>
                    <a:lstStyle/>
                    <a:p>
                      <a:r>
                        <a:rPr lang="en-US" b="1" dirty="0"/>
                        <a:t>Various</a:t>
                      </a:r>
                    </a:p>
                  </a:txBody>
                  <a:tcPr/>
                </a:tc>
                <a:tc>
                  <a:txBody>
                    <a:bodyPr/>
                    <a:lstStyle/>
                    <a:p>
                      <a:r>
                        <a:rPr lang="en-US" dirty="0"/>
                        <a:t>Manager directs supportive departments or groups and </a:t>
                      </a:r>
                      <a:r>
                        <a:rPr lang="en-US" b="1" dirty="0"/>
                        <a:t>reports laterally</a:t>
                      </a:r>
                      <a:r>
                        <a:rPr lang="en-US" dirty="0"/>
                        <a:t>;</a:t>
                      </a:r>
                      <a:r>
                        <a:rPr lang="en-US" baseline="0" dirty="0"/>
                        <a:t> skills needed are dependent on the managerial level</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8126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organizations do??</a:t>
            </a:r>
          </a:p>
        </p:txBody>
      </p:sp>
    </p:spTree>
    <p:extLst>
      <p:ext uri="{BB962C8B-B14F-4D97-AF65-F5344CB8AC3E}">
        <p14:creationId xmlns:p14="http://schemas.microsoft.com/office/powerpoint/2010/main" val="1411017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Departmentalization</a:t>
            </a:r>
          </a:p>
        </p:txBody>
      </p:sp>
      <p:sp>
        <p:nvSpPr>
          <p:cNvPr id="3" name="Content Placeholder 2"/>
          <p:cNvSpPr>
            <a:spLocks noGrp="1"/>
          </p:cNvSpPr>
          <p:nvPr>
            <p:ph idx="1"/>
          </p:nvPr>
        </p:nvSpPr>
        <p:spPr/>
        <p:txBody>
          <a:bodyPr>
            <a:normAutofit/>
          </a:bodyPr>
          <a:lstStyle/>
          <a:p>
            <a:r>
              <a:rPr lang="en-US" dirty="0"/>
              <a:t>Many organizations specialize their functions and group- like activities together</a:t>
            </a:r>
          </a:p>
          <a:p>
            <a:endParaRPr lang="en-US" dirty="0"/>
          </a:p>
          <a:p>
            <a:r>
              <a:rPr lang="en-US" dirty="0"/>
              <a:t>Might be based on:</a:t>
            </a:r>
          </a:p>
          <a:p>
            <a:pPr lvl="1"/>
            <a:r>
              <a:rPr lang="en-US" dirty="0"/>
              <a:t> What the products are</a:t>
            </a:r>
          </a:p>
          <a:p>
            <a:pPr lvl="1"/>
            <a:r>
              <a:rPr lang="en-US" dirty="0"/>
              <a:t>Customers: patient services or revenue-producing operations (cafeteria and catering)</a:t>
            </a:r>
          </a:p>
          <a:p>
            <a:pPr lvl="1"/>
            <a:r>
              <a:rPr lang="en-US" dirty="0"/>
              <a:t>Product line: patient services might be divided into meal service, enteral and parenteral feeding, nutritional screening, assessment, counseling and other services</a:t>
            </a:r>
          </a:p>
          <a:p>
            <a:pPr lvl="1"/>
            <a:r>
              <a:rPr lang="en-US" dirty="0"/>
              <a:t>Geographic divisions: employee cafeteria, convenience store, on-premise catering, off-premise catering</a:t>
            </a:r>
          </a:p>
        </p:txBody>
      </p:sp>
    </p:spTree>
    <p:extLst>
      <p:ext uri="{BB962C8B-B14F-4D97-AF65-F5344CB8AC3E}">
        <p14:creationId xmlns:p14="http://schemas.microsoft.com/office/powerpoint/2010/main" val="3062783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Departmentalization</a:t>
            </a:r>
          </a:p>
        </p:txBody>
      </p:sp>
      <p:sp>
        <p:nvSpPr>
          <p:cNvPr id="3" name="Content Placeholder 2"/>
          <p:cNvSpPr>
            <a:spLocks noGrp="1"/>
          </p:cNvSpPr>
          <p:nvPr>
            <p:ph idx="1"/>
          </p:nvPr>
        </p:nvSpPr>
        <p:spPr/>
        <p:txBody>
          <a:bodyPr>
            <a:normAutofit/>
          </a:bodyPr>
          <a:lstStyle/>
          <a:p>
            <a:pPr marL="0" indent="0">
              <a:buNone/>
            </a:pPr>
            <a:r>
              <a:rPr lang="en-US" b="1" dirty="0"/>
              <a:t>Frequent problems</a:t>
            </a:r>
            <a:r>
              <a:rPr lang="en-US" dirty="0"/>
              <a:t>: </a:t>
            </a:r>
          </a:p>
          <a:p>
            <a:r>
              <a:rPr lang="en-US" dirty="0"/>
              <a:t>Lack of coordination between the various work groups </a:t>
            </a:r>
          </a:p>
          <a:p>
            <a:r>
              <a:rPr lang="en-US" dirty="0"/>
              <a:t>Competition may arise among work groups; although competition can be good, in excess it could lead to issues, laying blame and outright sabotage</a:t>
            </a:r>
          </a:p>
          <a:p>
            <a:pPr lvl="1"/>
            <a:r>
              <a:rPr lang="en-US" dirty="0"/>
              <a:t>i.e. between clinical services and patient foodservice in hospital nutrition and foodservice departments</a:t>
            </a:r>
          </a:p>
        </p:txBody>
      </p:sp>
    </p:spTree>
    <p:extLst>
      <p:ext uri="{BB962C8B-B14F-4D97-AF65-F5344CB8AC3E}">
        <p14:creationId xmlns:p14="http://schemas.microsoft.com/office/powerpoint/2010/main" val="2938098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Departmentalization</a:t>
            </a:r>
          </a:p>
        </p:txBody>
      </p:sp>
      <p:sp>
        <p:nvSpPr>
          <p:cNvPr id="3" name="Content Placeholder 2"/>
          <p:cNvSpPr>
            <a:spLocks noGrp="1"/>
          </p:cNvSpPr>
          <p:nvPr>
            <p:ph idx="1"/>
          </p:nvPr>
        </p:nvSpPr>
        <p:spPr/>
        <p:txBody>
          <a:bodyPr>
            <a:normAutofit/>
          </a:bodyPr>
          <a:lstStyle/>
          <a:p>
            <a:pPr marL="0" indent="0">
              <a:buNone/>
            </a:pPr>
            <a:r>
              <a:rPr lang="en-US" b="1" dirty="0"/>
              <a:t>Solutions to such problems</a:t>
            </a:r>
            <a:r>
              <a:rPr lang="en-US" dirty="0"/>
              <a:t>:</a:t>
            </a:r>
          </a:p>
          <a:p>
            <a:pPr marL="457200" indent="-457200">
              <a:buFont typeface="+mj-lt"/>
              <a:buAutoNum type="arabicPeriod"/>
            </a:pPr>
            <a:r>
              <a:rPr lang="en-US" dirty="0"/>
              <a:t>Enhancing lateral interdepartmental communication through </a:t>
            </a:r>
            <a:r>
              <a:rPr lang="en-US" b="1" dirty="0"/>
              <a:t>total quality management (TQM)</a:t>
            </a:r>
            <a:r>
              <a:rPr lang="en-US" dirty="0"/>
              <a:t>; interdepartmental teams join together for problem solving under the accountability process of TQM </a:t>
            </a:r>
          </a:p>
          <a:p>
            <a:pPr marL="457200" indent="-457200">
              <a:buFont typeface="+mj-lt"/>
              <a:buAutoNum type="arabicPeriod"/>
            </a:pPr>
            <a:r>
              <a:rPr lang="en-US" b="1" dirty="0"/>
              <a:t>Matrix-management </a:t>
            </a:r>
            <a:r>
              <a:rPr lang="en-US" dirty="0"/>
              <a:t>frequently used in the setting where a foodservice management company is contracted at a hospital: </a:t>
            </a:r>
            <a:r>
              <a:rPr lang="en-US" u="sng" dirty="0"/>
              <a:t>dual reporting model </a:t>
            </a:r>
            <a:r>
              <a:rPr lang="en-US" dirty="0"/>
              <a:t>is used where the manager who works for the contracted company reports to the company and to the administrator of the contracting facility (hospital)</a:t>
            </a:r>
          </a:p>
        </p:txBody>
      </p:sp>
    </p:spTree>
    <p:extLst>
      <p:ext uri="{BB962C8B-B14F-4D97-AF65-F5344CB8AC3E}">
        <p14:creationId xmlns:p14="http://schemas.microsoft.com/office/powerpoint/2010/main" val="950033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paration 6"/>
          <p:cNvSpPr/>
          <p:nvPr/>
        </p:nvSpPr>
        <p:spPr>
          <a:xfrm>
            <a:off x="2338344" y="3046773"/>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Foodservice Director</a:t>
            </a:r>
          </a:p>
        </p:txBody>
      </p:sp>
      <p:sp>
        <p:nvSpPr>
          <p:cNvPr id="8" name="Preparation 7"/>
          <p:cNvSpPr/>
          <p:nvPr/>
        </p:nvSpPr>
        <p:spPr>
          <a:xfrm>
            <a:off x="2338344" y="4006902"/>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FSD</a:t>
            </a:r>
          </a:p>
        </p:txBody>
      </p:sp>
      <p:sp>
        <p:nvSpPr>
          <p:cNvPr id="9" name="Preparation 8"/>
          <p:cNvSpPr/>
          <p:nvPr/>
        </p:nvSpPr>
        <p:spPr>
          <a:xfrm>
            <a:off x="2338344" y="4967031"/>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FSD</a:t>
            </a:r>
          </a:p>
        </p:txBody>
      </p:sp>
      <p:sp>
        <p:nvSpPr>
          <p:cNvPr id="10" name="Preparation 9"/>
          <p:cNvSpPr/>
          <p:nvPr/>
        </p:nvSpPr>
        <p:spPr>
          <a:xfrm>
            <a:off x="2338344" y="5927159"/>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FSD</a:t>
            </a:r>
          </a:p>
        </p:txBody>
      </p:sp>
      <p:sp>
        <p:nvSpPr>
          <p:cNvPr id="11" name="Preparation 10"/>
          <p:cNvSpPr/>
          <p:nvPr/>
        </p:nvSpPr>
        <p:spPr>
          <a:xfrm>
            <a:off x="5950751" y="3046773"/>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Chief Clinical Dietitian</a:t>
            </a:r>
          </a:p>
        </p:txBody>
      </p:sp>
      <p:sp>
        <p:nvSpPr>
          <p:cNvPr id="12" name="Preparation 11"/>
          <p:cNvSpPr/>
          <p:nvPr/>
        </p:nvSpPr>
        <p:spPr>
          <a:xfrm>
            <a:off x="5950751" y="4006902"/>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CCD</a:t>
            </a:r>
          </a:p>
        </p:txBody>
      </p:sp>
      <p:sp>
        <p:nvSpPr>
          <p:cNvPr id="13" name="Preparation 12"/>
          <p:cNvSpPr/>
          <p:nvPr/>
        </p:nvSpPr>
        <p:spPr>
          <a:xfrm>
            <a:off x="5950751" y="4967031"/>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CCD</a:t>
            </a:r>
          </a:p>
        </p:txBody>
      </p:sp>
      <p:sp>
        <p:nvSpPr>
          <p:cNvPr id="14" name="Preparation 13"/>
          <p:cNvSpPr/>
          <p:nvPr/>
        </p:nvSpPr>
        <p:spPr>
          <a:xfrm>
            <a:off x="5950751" y="5927159"/>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CCD</a:t>
            </a:r>
          </a:p>
        </p:txBody>
      </p:sp>
      <p:sp>
        <p:nvSpPr>
          <p:cNvPr id="15" name="Rectangle 14"/>
          <p:cNvSpPr/>
          <p:nvPr/>
        </p:nvSpPr>
        <p:spPr>
          <a:xfrm>
            <a:off x="262048" y="3046773"/>
            <a:ext cx="163276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Hospital A’s administrator</a:t>
            </a:r>
          </a:p>
        </p:txBody>
      </p:sp>
      <p:sp>
        <p:nvSpPr>
          <p:cNvPr id="16" name="Rectangle 15"/>
          <p:cNvSpPr/>
          <p:nvPr/>
        </p:nvSpPr>
        <p:spPr>
          <a:xfrm>
            <a:off x="273342" y="4005413"/>
            <a:ext cx="163276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Hospital B’s administrator</a:t>
            </a:r>
          </a:p>
        </p:txBody>
      </p:sp>
      <p:sp>
        <p:nvSpPr>
          <p:cNvPr id="17" name="Rectangle 16"/>
          <p:cNvSpPr/>
          <p:nvPr/>
        </p:nvSpPr>
        <p:spPr>
          <a:xfrm>
            <a:off x="284636" y="4964053"/>
            <a:ext cx="163276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Hospital C’s administrator</a:t>
            </a:r>
          </a:p>
        </p:txBody>
      </p:sp>
      <p:sp>
        <p:nvSpPr>
          <p:cNvPr id="18" name="Rectangle 17"/>
          <p:cNvSpPr/>
          <p:nvPr/>
        </p:nvSpPr>
        <p:spPr>
          <a:xfrm>
            <a:off x="295930" y="5922693"/>
            <a:ext cx="163276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Hospital D’s administrator</a:t>
            </a:r>
          </a:p>
        </p:txBody>
      </p:sp>
      <p:cxnSp>
        <p:nvCxnSpPr>
          <p:cNvPr id="20" name="Straight Arrow Connector 19"/>
          <p:cNvCxnSpPr>
            <a:stCxn id="7" idx="1"/>
            <a:endCxn id="15" idx="3"/>
          </p:cNvCxnSpPr>
          <p:nvPr/>
        </p:nvCxnSpPr>
        <p:spPr>
          <a:xfrm flipH="1">
            <a:off x="1894815" y="3417237"/>
            <a:ext cx="443529" cy="0"/>
          </a:xfrm>
          <a:prstGeom prst="straightConnector1">
            <a:avLst/>
          </a:prstGeom>
          <a:ln w="38100" cmpd="sng">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8" idx="1"/>
            <a:endCxn id="16" idx="3"/>
          </p:cNvCxnSpPr>
          <p:nvPr/>
        </p:nvCxnSpPr>
        <p:spPr>
          <a:xfrm flipH="1" flipV="1">
            <a:off x="1906109" y="4375877"/>
            <a:ext cx="432235" cy="1489"/>
          </a:xfrm>
          <a:prstGeom prst="straightConnector1">
            <a:avLst/>
          </a:prstGeom>
          <a:ln w="38100" cmpd="sng">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a:stCxn id="9" idx="1"/>
            <a:endCxn id="17" idx="3"/>
          </p:cNvCxnSpPr>
          <p:nvPr/>
        </p:nvCxnSpPr>
        <p:spPr>
          <a:xfrm flipH="1" flipV="1">
            <a:off x="1917403" y="5334517"/>
            <a:ext cx="420941" cy="2978"/>
          </a:xfrm>
          <a:prstGeom prst="straightConnector1">
            <a:avLst/>
          </a:prstGeom>
          <a:ln w="38100" cmpd="sng">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a:stCxn id="10" idx="1"/>
            <a:endCxn id="18" idx="3"/>
          </p:cNvCxnSpPr>
          <p:nvPr/>
        </p:nvCxnSpPr>
        <p:spPr>
          <a:xfrm flipH="1" flipV="1">
            <a:off x="1928697" y="6293157"/>
            <a:ext cx="409647" cy="4466"/>
          </a:xfrm>
          <a:prstGeom prst="straightConnector1">
            <a:avLst/>
          </a:prstGeom>
          <a:ln w="38100" cmpd="sng">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a:stCxn id="11" idx="1"/>
            <a:endCxn id="7" idx="3"/>
          </p:cNvCxnSpPr>
          <p:nvPr/>
        </p:nvCxnSpPr>
        <p:spPr>
          <a:xfrm flipH="1">
            <a:off x="5037224" y="3417237"/>
            <a:ext cx="913527" cy="0"/>
          </a:xfrm>
          <a:prstGeom prst="straightConnector1">
            <a:avLst/>
          </a:prstGeom>
          <a:ln w="28575" cmpd="sng">
            <a:prstDash val="lgDash"/>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flipH="1">
            <a:off x="5037224" y="4375877"/>
            <a:ext cx="913527" cy="0"/>
          </a:xfrm>
          <a:prstGeom prst="straightConnector1">
            <a:avLst/>
          </a:prstGeom>
          <a:ln w="28575" cmpd="sng">
            <a:prstDash val="lgDash"/>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H="1">
            <a:off x="5037224" y="5334517"/>
            <a:ext cx="913527" cy="0"/>
          </a:xfrm>
          <a:prstGeom prst="straightConnector1">
            <a:avLst/>
          </a:prstGeom>
          <a:ln w="28575" cmpd="sng">
            <a:prstDash val="lgDash"/>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flipH="1">
            <a:off x="5037224" y="6293157"/>
            <a:ext cx="913527" cy="0"/>
          </a:xfrm>
          <a:prstGeom prst="straightConnector1">
            <a:avLst/>
          </a:prstGeom>
          <a:ln w="28575" cmpd="sng">
            <a:prstDash val="lgDash"/>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endCxn id="43" idx="2"/>
          </p:cNvCxnSpPr>
          <p:nvPr/>
        </p:nvCxnSpPr>
        <p:spPr>
          <a:xfrm flipH="1" flipV="1">
            <a:off x="5527134" y="2775904"/>
            <a:ext cx="36370" cy="4036750"/>
          </a:xfrm>
          <a:prstGeom prst="straightConnector1">
            <a:avLst/>
          </a:prstGeom>
          <a:ln w="38100" cmpd="dbl">
            <a:tailEnd type="arrow"/>
          </a:ln>
        </p:spPr>
        <p:style>
          <a:lnRef idx="2">
            <a:schemeClr val="accent4"/>
          </a:lnRef>
          <a:fillRef idx="0">
            <a:schemeClr val="accent4"/>
          </a:fillRef>
          <a:effectRef idx="1">
            <a:schemeClr val="accent4"/>
          </a:effectRef>
          <a:fontRef idx="minor">
            <a:schemeClr val="tx1"/>
          </a:fontRef>
        </p:style>
      </p:cxnSp>
      <p:cxnSp>
        <p:nvCxnSpPr>
          <p:cNvPr id="35" name="Straight Arrow Connector 34"/>
          <p:cNvCxnSpPr/>
          <p:nvPr/>
        </p:nvCxnSpPr>
        <p:spPr>
          <a:xfrm flipH="1" flipV="1">
            <a:off x="8921026" y="2846922"/>
            <a:ext cx="40316" cy="3977040"/>
          </a:xfrm>
          <a:prstGeom prst="straightConnector1">
            <a:avLst/>
          </a:prstGeom>
          <a:ln w="38100" cmpd="dbl">
            <a:tailEnd type="arrow"/>
          </a:ln>
        </p:spPr>
        <p:style>
          <a:lnRef idx="2">
            <a:schemeClr val="accent4"/>
          </a:lnRef>
          <a:fillRef idx="0">
            <a:schemeClr val="accent4"/>
          </a:fillRef>
          <a:effectRef idx="1">
            <a:schemeClr val="accent4"/>
          </a:effectRef>
          <a:fontRef idx="minor">
            <a:schemeClr val="tx1"/>
          </a:fontRef>
        </p:style>
      </p:cxnSp>
      <p:cxnSp>
        <p:nvCxnSpPr>
          <p:cNvPr id="37" name="Straight Arrow Connector 36"/>
          <p:cNvCxnSpPr>
            <a:stCxn id="11" idx="3"/>
          </p:cNvCxnSpPr>
          <p:nvPr/>
        </p:nvCxnSpPr>
        <p:spPr>
          <a:xfrm>
            <a:off x="8649631" y="3417237"/>
            <a:ext cx="2713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8660925" y="4396033"/>
            <a:ext cx="2713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8692377" y="5354673"/>
            <a:ext cx="2713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8663355" y="6333469"/>
            <a:ext cx="2713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4875960" y="2034977"/>
            <a:ext cx="130234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District Manager</a:t>
            </a:r>
          </a:p>
        </p:txBody>
      </p:sp>
      <p:sp>
        <p:nvSpPr>
          <p:cNvPr id="45" name="Rectangle 44"/>
          <p:cNvSpPr/>
          <p:nvPr/>
        </p:nvSpPr>
        <p:spPr>
          <a:xfrm>
            <a:off x="7075325" y="2105995"/>
            <a:ext cx="2008202"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Patient Services Manager</a:t>
            </a:r>
          </a:p>
        </p:txBody>
      </p:sp>
      <p:cxnSp>
        <p:nvCxnSpPr>
          <p:cNvPr id="49" name="Curved Connector 48"/>
          <p:cNvCxnSpPr>
            <a:stCxn id="43" idx="0"/>
          </p:cNvCxnSpPr>
          <p:nvPr/>
        </p:nvCxnSpPr>
        <p:spPr>
          <a:xfrm rot="5400000" flipH="1" flipV="1">
            <a:off x="5844170" y="1065873"/>
            <a:ext cx="652069" cy="1286141"/>
          </a:xfrm>
          <a:prstGeom prst="curvedConnector2">
            <a:avLst/>
          </a:prstGeom>
          <a:ln w="57150" cmpd="sng">
            <a:solidFill>
              <a:srgbClr val="8C73D0"/>
            </a:solidFill>
            <a:tailEnd type="arrow"/>
          </a:ln>
        </p:spPr>
        <p:style>
          <a:lnRef idx="2">
            <a:schemeClr val="accent1"/>
          </a:lnRef>
          <a:fillRef idx="0">
            <a:schemeClr val="accent1"/>
          </a:fillRef>
          <a:effectRef idx="1">
            <a:schemeClr val="accent1"/>
          </a:effectRef>
          <a:fontRef idx="minor">
            <a:schemeClr val="tx1"/>
          </a:fontRef>
        </p:style>
      </p:cxnSp>
      <p:cxnSp>
        <p:nvCxnSpPr>
          <p:cNvPr id="51" name="Curved Connector 50"/>
          <p:cNvCxnSpPr>
            <a:stCxn id="45" idx="0"/>
          </p:cNvCxnSpPr>
          <p:nvPr/>
        </p:nvCxnSpPr>
        <p:spPr>
          <a:xfrm rot="16200000" flipV="1">
            <a:off x="7084808" y="1111376"/>
            <a:ext cx="723087" cy="1266151"/>
          </a:xfrm>
          <a:prstGeom prst="curvedConnector2">
            <a:avLst/>
          </a:prstGeom>
          <a:ln w="57150" cmpd="sng">
            <a:solidFill>
              <a:srgbClr val="8C73D0"/>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4676568" y="71022"/>
            <a:ext cx="4244457" cy="7409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Foodservice Management Company Vice President</a:t>
            </a:r>
          </a:p>
        </p:txBody>
      </p:sp>
      <p:cxnSp>
        <p:nvCxnSpPr>
          <p:cNvPr id="55" name="Straight Connector 54"/>
          <p:cNvCxnSpPr>
            <a:stCxn id="53" idx="2"/>
          </p:cNvCxnSpPr>
          <p:nvPr/>
        </p:nvCxnSpPr>
        <p:spPr>
          <a:xfrm>
            <a:off x="6798797" y="811949"/>
            <a:ext cx="14479" cy="570959"/>
          </a:xfrm>
          <a:prstGeom prst="line">
            <a:avLst/>
          </a:prstGeom>
        </p:spPr>
        <p:style>
          <a:lnRef idx="2">
            <a:schemeClr val="accent1"/>
          </a:lnRef>
          <a:fillRef idx="0">
            <a:schemeClr val="accent1"/>
          </a:fillRef>
          <a:effectRef idx="1">
            <a:schemeClr val="accent1"/>
          </a:effectRef>
          <a:fontRef idx="minor">
            <a:schemeClr val="tx1"/>
          </a:fontRef>
        </p:style>
      </p:cxnSp>
      <p:sp>
        <p:nvSpPr>
          <p:cNvPr id="57" name="Preparation 56"/>
          <p:cNvSpPr/>
          <p:nvPr/>
        </p:nvSpPr>
        <p:spPr>
          <a:xfrm>
            <a:off x="2338344" y="811949"/>
            <a:ext cx="2698880" cy="740927"/>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Personnel Manager</a:t>
            </a:r>
          </a:p>
        </p:txBody>
      </p:sp>
      <p:cxnSp>
        <p:nvCxnSpPr>
          <p:cNvPr id="59" name="Straight Connector 58"/>
          <p:cNvCxnSpPr>
            <a:stCxn id="57" idx="3"/>
          </p:cNvCxnSpPr>
          <p:nvPr/>
        </p:nvCxnSpPr>
        <p:spPr>
          <a:xfrm flipV="1">
            <a:off x="5037224" y="1169035"/>
            <a:ext cx="1776052" cy="13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5037224" y="2966149"/>
            <a:ext cx="489910" cy="3704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2" name="Straight Arrow Connector 61"/>
          <p:cNvCxnSpPr/>
          <p:nvPr/>
        </p:nvCxnSpPr>
        <p:spPr>
          <a:xfrm flipV="1">
            <a:off x="5037224" y="3924789"/>
            <a:ext cx="489910" cy="3704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3" name="Straight Arrow Connector 62"/>
          <p:cNvCxnSpPr/>
          <p:nvPr/>
        </p:nvCxnSpPr>
        <p:spPr>
          <a:xfrm flipV="1">
            <a:off x="5037224" y="4883429"/>
            <a:ext cx="489910" cy="3704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4" name="Straight Arrow Connector 63"/>
          <p:cNvCxnSpPr/>
          <p:nvPr/>
        </p:nvCxnSpPr>
        <p:spPr>
          <a:xfrm flipV="1">
            <a:off x="5037224" y="5842069"/>
            <a:ext cx="489910" cy="3704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51593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199" y="2419124"/>
            <a:ext cx="8397949" cy="2196547"/>
          </a:xfrm>
        </p:spPr>
        <p:txBody>
          <a:bodyPr>
            <a:normAutofit/>
          </a:bodyPr>
          <a:lstStyle/>
          <a:p>
            <a:pPr marL="0" indent="0" algn="ctr">
              <a:buNone/>
            </a:pPr>
            <a:r>
              <a:rPr lang="en-US" b="1" i="1" dirty="0"/>
              <a:t>WHAT DOES THE FIGURE IN THE FOLLOWING SLIDE REPRESENT??</a:t>
            </a:r>
          </a:p>
          <a:p>
            <a:pPr marL="0" indent="0" algn="ctr">
              <a:buNone/>
            </a:pPr>
            <a:r>
              <a:rPr lang="en-US" b="1" i="1" dirty="0"/>
              <a:t>WHAT IS IT?</a:t>
            </a:r>
          </a:p>
          <a:p>
            <a:pPr marL="0" indent="0" algn="ctr">
              <a:buNone/>
            </a:pPr>
            <a:r>
              <a:rPr lang="en-US" b="1" i="1" dirty="0"/>
              <a:t>HOW DO YOU EXPLAIN THE RELATIONSHIPS?</a:t>
            </a:r>
          </a:p>
        </p:txBody>
      </p:sp>
    </p:spTree>
    <p:extLst>
      <p:ext uri="{BB962C8B-B14F-4D97-AF65-F5344CB8AC3E}">
        <p14:creationId xmlns:p14="http://schemas.microsoft.com/office/powerpoint/2010/main" val="3096321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6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4429" y="665669"/>
            <a:ext cx="7681456" cy="5950461"/>
          </a:xfrm>
          <a:prstGeom prst="rect">
            <a:avLst/>
          </a:prstGeom>
        </p:spPr>
      </p:pic>
    </p:spTree>
    <p:extLst>
      <p:ext uri="{BB962C8B-B14F-4D97-AF65-F5344CB8AC3E}">
        <p14:creationId xmlns:p14="http://schemas.microsoft.com/office/powerpoint/2010/main" val="2115083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Boxes represent different tasks</a:t>
            </a:r>
          </a:p>
          <a:p>
            <a:endParaRPr lang="en-US" dirty="0"/>
          </a:p>
          <a:p>
            <a:r>
              <a:rPr lang="en-US" dirty="0"/>
              <a:t>Titles in the boxes show the work performed by each unit</a:t>
            </a:r>
          </a:p>
          <a:p>
            <a:endParaRPr lang="en-US" dirty="0"/>
          </a:p>
          <a:p>
            <a:r>
              <a:rPr lang="en-US" dirty="0"/>
              <a:t>Reporting and authority relationships showing superior-subordinate connections</a:t>
            </a:r>
          </a:p>
          <a:p>
            <a:endParaRPr lang="en-US" dirty="0"/>
          </a:p>
          <a:p>
            <a:r>
              <a:rPr lang="en-US" dirty="0"/>
              <a:t>Levels of management are indicated by the number of horizontal layers in the chart. All persons or units that are at the same rank and report to the same person are on one level</a:t>
            </a:r>
          </a:p>
        </p:txBody>
      </p:sp>
      <p:sp>
        <p:nvSpPr>
          <p:cNvPr id="4" name="Title 1"/>
          <p:cNvSpPr>
            <a:spLocks noGrp="1"/>
          </p:cNvSpPr>
          <p:nvPr>
            <p:ph type="title"/>
          </p:nvPr>
        </p:nvSpPr>
        <p:spPr>
          <a:xfrm>
            <a:off x="457200" y="533400"/>
            <a:ext cx="8229600" cy="990600"/>
          </a:xfrm>
        </p:spPr>
        <p:txBody>
          <a:bodyPr/>
          <a:lstStyle/>
          <a:p>
            <a:r>
              <a:rPr lang="en-US" dirty="0">
                <a:solidFill>
                  <a:srgbClr val="FF0000"/>
                </a:solidFill>
              </a:rPr>
              <a:t>The Organization Chart</a:t>
            </a:r>
          </a:p>
        </p:txBody>
      </p:sp>
    </p:spTree>
    <p:extLst>
      <p:ext uri="{BB962C8B-B14F-4D97-AF65-F5344CB8AC3E}">
        <p14:creationId xmlns:p14="http://schemas.microsoft.com/office/powerpoint/2010/main" val="3737236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 Chart</a:t>
            </a:r>
          </a:p>
        </p:txBody>
      </p:sp>
      <p:sp>
        <p:nvSpPr>
          <p:cNvPr id="3" name="Content Placeholder 2"/>
          <p:cNvSpPr>
            <a:spLocks noGrp="1"/>
          </p:cNvSpPr>
          <p:nvPr>
            <p:ph idx="1"/>
          </p:nvPr>
        </p:nvSpPr>
        <p:spPr/>
        <p:txBody>
          <a:bodyPr>
            <a:normAutofit/>
          </a:bodyPr>
          <a:lstStyle/>
          <a:p>
            <a:r>
              <a:rPr lang="en-US" dirty="0"/>
              <a:t>Graphic representation of the structure or the framework of an organization</a:t>
            </a:r>
          </a:p>
          <a:p>
            <a:endParaRPr lang="en-US" dirty="0"/>
          </a:p>
          <a:p>
            <a:r>
              <a:rPr lang="en-US" dirty="0"/>
              <a:t>Depicts the positions in the firm and the way they are arranged</a:t>
            </a:r>
          </a:p>
          <a:p>
            <a:endParaRPr lang="en-US" dirty="0"/>
          </a:p>
          <a:p>
            <a:r>
              <a:rPr lang="en-US" dirty="0"/>
              <a:t>It provides a picture of the reporting structure and the various activities carried out by the different individuals</a:t>
            </a:r>
          </a:p>
          <a:p>
            <a:endParaRPr lang="en-US" dirty="0"/>
          </a:p>
          <a:p>
            <a:r>
              <a:rPr lang="en-US" dirty="0"/>
              <a:t>Describes horizontal and vertical relationships within an organization and define operating units or departments</a:t>
            </a:r>
          </a:p>
        </p:txBody>
      </p:sp>
    </p:spTree>
    <p:extLst>
      <p:ext uri="{BB962C8B-B14F-4D97-AF65-F5344CB8AC3E}">
        <p14:creationId xmlns:p14="http://schemas.microsoft.com/office/powerpoint/2010/main" val="108178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 Chart</a:t>
            </a:r>
          </a:p>
        </p:txBody>
      </p:sp>
      <p:sp>
        <p:nvSpPr>
          <p:cNvPr id="3" name="Content Placeholder 2"/>
          <p:cNvSpPr>
            <a:spLocks noGrp="1"/>
          </p:cNvSpPr>
          <p:nvPr>
            <p:ph idx="1"/>
          </p:nvPr>
        </p:nvSpPr>
        <p:spPr>
          <a:xfrm>
            <a:off x="457199" y="1318016"/>
            <a:ext cx="8512941" cy="4876800"/>
          </a:xfrm>
        </p:spPr>
        <p:txBody>
          <a:bodyPr>
            <a:noAutofit/>
          </a:bodyPr>
          <a:lstStyle/>
          <a:p>
            <a:pPr marL="0" indent="0">
              <a:buNone/>
            </a:pPr>
            <a:endParaRPr lang="en-US" dirty="0"/>
          </a:p>
          <a:p>
            <a:r>
              <a:rPr lang="en-US" dirty="0"/>
              <a:t>Help members of the organization see how they fit into the overall picture</a:t>
            </a:r>
          </a:p>
          <a:p>
            <a:endParaRPr lang="en-US" dirty="0"/>
          </a:p>
          <a:p>
            <a:r>
              <a:rPr lang="en-US" dirty="0"/>
              <a:t>Map that allows one to visualize working relationships, reporting relationships, the number of levels in an organization, the way work is divided and the span of control for various managers</a:t>
            </a:r>
          </a:p>
          <a:p>
            <a:endParaRPr lang="en-US" dirty="0"/>
          </a:p>
          <a:p>
            <a:r>
              <a:rPr lang="en-US" dirty="0"/>
              <a:t>Provides data in a concise form to accrediting agencies</a:t>
            </a:r>
          </a:p>
          <a:p>
            <a:pPr marL="0" indent="0">
              <a:buNone/>
            </a:pPr>
            <a:endParaRPr lang="en-US" dirty="0"/>
          </a:p>
          <a:p>
            <a:r>
              <a:rPr lang="en-US" dirty="0"/>
              <a:t>It is used to report how the organization “looks” to stockholders or to outside agencies</a:t>
            </a:r>
          </a:p>
          <a:p>
            <a:endParaRPr lang="en-US" dirty="0"/>
          </a:p>
        </p:txBody>
      </p:sp>
    </p:spTree>
    <p:extLst>
      <p:ext uri="{BB962C8B-B14F-4D97-AF65-F5344CB8AC3E}">
        <p14:creationId xmlns:p14="http://schemas.microsoft.com/office/powerpoint/2010/main" val="3667668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 Chart</a:t>
            </a:r>
          </a:p>
        </p:txBody>
      </p:sp>
      <p:sp>
        <p:nvSpPr>
          <p:cNvPr id="3" name="Content Placeholder 2"/>
          <p:cNvSpPr>
            <a:spLocks noGrp="1"/>
          </p:cNvSpPr>
          <p:nvPr>
            <p:ph idx="1"/>
          </p:nvPr>
        </p:nvSpPr>
        <p:spPr/>
        <p:txBody>
          <a:bodyPr>
            <a:normAutofit/>
          </a:bodyPr>
          <a:lstStyle/>
          <a:p>
            <a:r>
              <a:rPr lang="en-US" dirty="0"/>
              <a:t>Useful in orienting new staff to the structure of the organization</a:t>
            </a:r>
          </a:p>
          <a:p>
            <a:endParaRPr lang="en-US" dirty="0"/>
          </a:p>
          <a:p>
            <a:r>
              <a:rPr lang="en-US" dirty="0"/>
              <a:t>Useful in teaching new managers about the way information flows</a:t>
            </a:r>
          </a:p>
          <a:p>
            <a:endParaRPr lang="en-US" dirty="0"/>
          </a:p>
          <a:p>
            <a:r>
              <a:rPr lang="en-US" dirty="0"/>
              <a:t>Are not static: they change according to changes in the business; they should be revised and updated to reflect the current situation</a:t>
            </a:r>
          </a:p>
        </p:txBody>
      </p:sp>
    </p:spTree>
    <p:extLst>
      <p:ext uri="{BB962C8B-B14F-4D97-AF65-F5344CB8AC3E}">
        <p14:creationId xmlns:p14="http://schemas.microsoft.com/office/powerpoint/2010/main" val="687877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1" y="1740470"/>
            <a:ext cx="9143999" cy="4736530"/>
          </a:xfrm>
          <a:prstGeom prst="ellipse">
            <a:avLst/>
          </a:prstGeom>
          <a:gradFill flip="none" rotWithShape="1">
            <a:gsLst>
              <a:gs pos="0">
                <a:schemeClr val="accent1">
                  <a:shade val="70000"/>
                  <a:satMod val="150000"/>
                  <a:alpha val="10000"/>
                </a:schemeClr>
              </a:gs>
              <a:gs pos="34000">
                <a:schemeClr val="accent1">
                  <a:shade val="70000"/>
                  <a:satMod val="140000"/>
                  <a:alpha val="10000"/>
                </a:schemeClr>
              </a:gs>
              <a:gs pos="70000">
                <a:schemeClr val="accent1">
                  <a:tint val="100000"/>
                  <a:shade val="90000"/>
                  <a:satMod val="140000"/>
                  <a:alpha val="10000"/>
                </a:schemeClr>
              </a:gs>
              <a:gs pos="100000">
                <a:schemeClr val="accent1">
                  <a:tint val="100000"/>
                  <a:shade val="100000"/>
                  <a:satMod val="100000"/>
                  <a:alpha val="10000"/>
                </a:schemeClr>
              </a:gs>
            </a:gsLst>
            <a:path path="circle">
              <a:fillToRect l="100000" t="100000" r="100000" b="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FF0000"/>
                </a:solidFill>
              </a:rPr>
              <a:t>The Organization as a </a:t>
            </a:r>
            <a:r>
              <a:rPr lang="en-US" u="sng" dirty="0">
                <a:solidFill>
                  <a:srgbClr val="FF0000"/>
                </a:solidFill>
              </a:rPr>
              <a:t>System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5264114"/>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Elbow Connector 3"/>
          <p:cNvCxnSpPr/>
          <p:nvPr/>
        </p:nvCxnSpPr>
        <p:spPr>
          <a:xfrm rot="10800000" flipV="1">
            <a:off x="1630479" y="5190050"/>
            <a:ext cx="5910480" cy="1081913"/>
          </a:xfrm>
          <a:prstGeom prst="bentConnector3">
            <a:avLst>
              <a:gd name="adj1" fmla="val -39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30477" y="5174371"/>
            <a:ext cx="0" cy="1081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40930" y="5921806"/>
            <a:ext cx="1261884" cy="369332"/>
          </a:xfrm>
          <a:prstGeom prst="rect">
            <a:avLst/>
          </a:prstGeom>
          <a:noFill/>
        </p:spPr>
        <p:txBody>
          <a:bodyPr wrap="none" rtlCol="0">
            <a:spAutoFit/>
          </a:bodyPr>
          <a:lstStyle/>
          <a:p>
            <a:r>
              <a:rPr lang="en-US" b="1" dirty="0">
                <a:solidFill>
                  <a:srgbClr val="FF0000"/>
                </a:solidFill>
              </a:rPr>
              <a:t>Feedback</a:t>
            </a:r>
          </a:p>
        </p:txBody>
      </p:sp>
      <p:sp>
        <p:nvSpPr>
          <p:cNvPr id="16" name="TextBox 15"/>
          <p:cNvSpPr txBox="1"/>
          <p:nvPr/>
        </p:nvSpPr>
        <p:spPr>
          <a:xfrm>
            <a:off x="3809680" y="2195187"/>
            <a:ext cx="1133806" cy="369332"/>
          </a:xfrm>
          <a:prstGeom prst="rect">
            <a:avLst/>
          </a:prstGeom>
          <a:noFill/>
        </p:spPr>
        <p:txBody>
          <a:bodyPr wrap="none" rtlCol="0">
            <a:spAutoFit/>
          </a:bodyPr>
          <a:lstStyle/>
          <a:p>
            <a:r>
              <a:rPr lang="en-US" b="1" dirty="0">
                <a:solidFill>
                  <a:srgbClr val="000090"/>
                </a:solidFill>
              </a:rPr>
              <a:t>SYSTEM</a:t>
            </a:r>
          </a:p>
        </p:txBody>
      </p:sp>
      <p:sp>
        <p:nvSpPr>
          <p:cNvPr id="17" name="TextBox 16"/>
          <p:cNvSpPr txBox="1"/>
          <p:nvPr/>
        </p:nvSpPr>
        <p:spPr>
          <a:xfrm>
            <a:off x="642784" y="1740470"/>
            <a:ext cx="1890261" cy="369332"/>
          </a:xfrm>
          <a:prstGeom prst="rect">
            <a:avLst/>
          </a:prstGeom>
          <a:noFill/>
        </p:spPr>
        <p:txBody>
          <a:bodyPr wrap="none" rtlCol="0">
            <a:spAutoFit/>
          </a:bodyPr>
          <a:lstStyle/>
          <a:p>
            <a:r>
              <a:rPr lang="en-US" b="1" dirty="0">
                <a:solidFill>
                  <a:srgbClr val="000090"/>
                </a:solidFill>
              </a:rPr>
              <a:t>ENVIRONMENT</a:t>
            </a:r>
          </a:p>
        </p:txBody>
      </p:sp>
      <p:sp>
        <p:nvSpPr>
          <p:cNvPr id="12" name="TextBox 11"/>
          <p:cNvSpPr txBox="1"/>
          <p:nvPr/>
        </p:nvSpPr>
        <p:spPr>
          <a:xfrm>
            <a:off x="7092571" y="6291138"/>
            <a:ext cx="1890261" cy="369332"/>
          </a:xfrm>
          <a:prstGeom prst="rect">
            <a:avLst/>
          </a:prstGeom>
          <a:noFill/>
        </p:spPr>
        <p:txBody>
          <a:bodyPr wrap="none" rtlCol="0">
            <a:spAutoFit/>
          </a:bodyPr>
          <a:lstStyle/>
          <a:p>
            <a:r>
              <a:rPr lang="en-US" b="1" dirty="0">
                <a:solidFill>
                  <a:srgbClr val="000090"/>
                </a:solidFill>
              </a:rPr>
              <a:t>ENVIRONMENT</a:t>
            </a:r>
          </a:p>
        </p:txBody>
      </p:sp>
    </p:spTree>
    <p:extLst>
      <p:ext uri="{BB962C8B-B14F-4D97-AF65-F5344CB8AC3E}">
        <p14:creationId xmlns:p14="http://schemas.microsoft.com/office/powerpoint/2010/main" val="236820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Organization Chart</a:t>
            </a:r>
          </a:p>
        </p:txBody>
      </p:sp>
      <p:sp>
        <p:nvSpPr>
          <p:cNvPr id="3" name="Content Placeholder 2"/>
          <p:cNvSpPr>
            <a:spLocks noGrp="1"/>
          </p:cNvSpPr>
          <p:nvPr>
            <p:ph idx="1"/>
          </p:nvPr>
        </p:nvSpPr>
        <p:spPr>
          <a:xfrm>
            <a:off x="262049" y="1600200"/>
            <a:ext cx="8881951" cy="4876800"/>
          </a:xfrm>
        </p:spPr>
        <p:txBody>
          <a:bodyPr>
            <a:noAutofit/>
          </a:bodyPr>
          <a:lstStyle/>
          <a:p>
            <a:r>
              <a:rPr lang="en-US" dirty="0"/>
              <a:t>Limited by the amount of space</a:t>
            </a:r>
          </a:p>
          <a:p>
            <a:pPr marL="0" indent="0">
              <a:buNone/>
            </a:pPr>
            <a:endParaRPr lang="en-US" dirty="0"/>
          </a:p>
          <a:p>
            <a:r>
              <a:rPr lang="en-US" dirty="0"/>
              <a:t>Large organizations might have a series of organization charts</a:t>
            </a:r>
          </a:p>
          <a:p>
            <a:pPr marL="0" indent="0">
              <a:buNone/>
            </a:pPr>
            <a:endParaRPr lang="en-US" dirty="0"/>
          </a:p>
          <a:p>
            <a:r>
              <a:rPr lang="en-US" dirty="0"/>
              <a:t>Cannot be illustrated in organization charts: </a:t>
            </a:r>
          </a:p>
          <a:p>
            <a:pPr lvl="1"/>
            <a:r>
              <a:rPr lang="en-US" sz="2200" dirty="0" err="1"/>
              <a:t>Nonvertical</a:t>
            </a:r>
            <a:r>
              <a:rPr lang="en-US" sz="2200" dirty="0"/>
              <a:t> work managers do: committees, special projects, networking outside organizations. Managers involved in such functions usually have a small span of control</a:t>
            </a:r>
          </a:p>
          <a:p>
            <a:pPr lvl="1"/>
            <a:r>
              <a:rPr lang="en-US" sz="2200" dirty="0"/>
              <a:t>Centralization/Decentralization: one cannot make assumptions about the level at which decisions can be made by looking at the chart</a:t>
            </a:r>
          </a:p>
          <a:p>
            <a:pPr lvl="1"/>
            <a:r>
              <a:rPr lang="en-US" sz="2200" dirty="0"/>
              <a:t>Division of labor among individuals</a:t>
            </a:r>
          </a:p>
        </p:txBody>
      </p:sp>
    </p:spTree>
    <p:extLst>
      <p:ext uri="{BB962C8B-B14F-4D97-AF65-F5344CB8AC3E}">
        <p14:creationId xmlns:p14="http://schemas.microsoft.com/office/powerpoint/2010/main" val="3473305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78" y="392272"/>
            <a:ext cx="8563322" cy="990600"/>
          </a:xfrm>
        </p:spPr>
        <p:txBody>
          <a:bodyPr>
            <a:normAutofit fontScale="90000"/>
          </a:bodyPr>
          <a:lstStyle/>
          <a:p>
            <a:r>
              <a:rPr lang="en-US" dirty="0">
                <a:solidFill>
                  <a:srgbClr val="FF0000"/>
                </a:solidFill>
              </a:rPr>
              <a:t>Organizations of Clinical Nutrition Services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115843"/>
              </p:ext>
            </p:extLst>
          </p:nvPr>
        </p:nvGraphicFramePr>
        <p:xfrm>
          <a:off x="-317515" y="1265021"/>
          <a:ext cx="9302758"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0" y="-13469"/>
            <a:ext cx="9454900" cy="276999"/>
          </a:xfrm>
          <a:prstGeom prst="rect">
            <a:avLst/>
          </a:prstGeom>
          <a:noFill/>
        </p:spPr>
        <p:txBody>
          <a:bodyPr wrap="square" rtlCol="0">
            <a:spAutoFit/>
          </a:bodyPr>
          <a:lstStyle/>
          <a:p>
            <a:r>
              <a:rPr lang="en-US" sz="1200" dirty="0"/>
              <a:t>Source: Example is a courtesy of The Methodist Hospital, Houston, Texas – Dietetics: Practice and Future Trends, 3</a:t>
            </a:r>
            <a:r>
              <a:rPr lang="en-US" sz="1200" baseline="30000" dirty="0"/>
              <a:t>rd</a:t>
            </a:r>
            <a:r>
              <a:rPr lang="en-US" sz="1200" dirty="0"/>
              <a:t> edition</a:t>
            </a:r>
          </a:p>
        </p:txBody>
      </p:sp>
    </p:spTree>
    <p:extLst>
      <p:ext uri="{BB962C8B-B14F-4D97-AF65-F5344CB8AC3E}">
        <p14:creationId xmlns:p14="http://schemas.microsoft.com/office/powerpoint/2010/main" val="2627040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Organization of Clinical Nutrition Services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8823230"/>
              </p:ext>
            </p:extLst>
          </p:nvPr>
        </p:nvGraphicFramePr>
        <p:xfrm>
          <a:off x="457200" y="1511994"/>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3457389" y="3404743"/>
            <a:ext cx="2839998" cy="12700"/>
          </a:xfrm>
          <a:prstGeom prst="bentConnector3">
            <a:avLst>
              <a:gd name="adj1" fmla="val 50000"/>
            </a:avLst>
          </a:prstGeom>
          <a:ln>
            <a:prstDash val="dash"/>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4568693" y="4774383"/>
            <a:ext cx="1728694"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0" y="-52923"/>
            <a:ext cx="9144000" cy="461665"/>
          </a:xfrm>
          <a:prstGeom prst="rect">
            <a:avLst/>
          </a:prstGeom>
          <a:noFill/>
        </p:spPr>
        <p:txBody>
          <a:bodyPr wrap="square" rtlCol="0">
            <a:spAutoFit/>
          </a:bodyPr>
          <a:lstStyle/>
          <a:p>
            <a:r>
              <a:rPr lang="en-US" sz="1200" dirty="0"/>
              <a:t>Source: Courtesy of Nutrition Center, Arkansas Children’s Hospital, Little Rock, Arkansas – Dietetics: Practice and Future Trends, 3</a:t>
            </a:r>
            <a:r>
              <a:rPr lang="en-US" sz="1200" baseline="30000" dirty="0"/>
              <a:t>rd</a:t>
            </a:r>
            <a:r>
              <a:rPr lang="en-US" sz="1200" dirty="0"/>
              <a:t> edition</a:t>
            </a:r>
          </a:p>
        </p:txBody>
      </p:sp>
    </p:spTree>
    <p:extLst>
      <p:ext uri="{BB962C8B-B14F-4D97-AF65-F5344CB8AC3E}">
        <p14:creationId xmlns:p14="http://schemas.microsoft.com/office/powerpoint/2010/main" val="210813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Inputs</a:t>
            </a:r>
          </a:p>
        </p:txBody>
      </p:sp>
      <p:sp>
        <p:nvSpPr>
          <p:cNvPr id="3" name="Content Placeholder 2"/>
          <p:cNvSpPr>
            <a:spLocks noGrp="1"/>
          </p:cNvSpPr>
          <p:nvPr>
            <p:ph sz="half" idx="1"/>
          </p:nvPr>
        </p:nvSpPr>
        <p:spPr>
          <a:xfrm>
            <a:off x="457199" y="1673352"/>
            <a:ext cx="8397949" cy="743487"/>
          </a:xfrm>
        </p:spPr>
        <p:txBody>
          <a:bodyPr/>
          <a:lstStyle/>
          <a:p>
            <a:pPr marL="0" indent="0" algn="ctr">
              <a:buNone/>
            </a:pPr>
            <a:r>
              <a:rPr lang="en-US" b="1" i="1" dirty="0"/>
              <a:t>WHAT ARE THEY???!!??</a:t>
            </a:r>
          </a:p>
        </p:txBody>
      </p:sp>
      <p:pic>
        <p:nvPicPr>
          <p:cNvPr id="18" name="Picture 17"/>
          <p:cNvPicPr>
            <a:picLocks noChangeAspect="1"/>
          </p:cNvPicPr>
          <p:nvPr/>
        </p:nvPicPr>
        <p:blipFill>
          <a:blip r:embed="rId3"/>
          <a:stretch>
            <a:fillRect/>
          </a:stretch>
        </p:blipFill>
        <p:spPr>
          <a:xfrm>
            <a:off x="2455386" y="2671688"/>
            <a:ext cx="4113212" cy="3339537"/>
          </a:xfrm>
          <a:prstGeom prst="rect">
            <a:avLst/>
          </a:prstGeom>
        </p:spPr>
      </p:pic>
      <p:sp>
        <p:nvSpPr>
          <p:cNvPr id="20" name="TextBox 19"/>
          <p:cNvSpPr txBox="1"/>
          <p:nvPr/>
        </p:nvSpPr>
        <p:spPr>
          <a:xfrm>
            <a:off x="-993161" y="175825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0968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Inputs</a:t>
            </a:r>
          </a:p>
        </p:txBody>
      </p:sp>
      <p:sp>
        <p:nvSpPr>
          <p:cNvPr id="16" name="Content Placeholder 15"/>
          <p:cNvSpPr>
            <a:spLocks noGrp="1"/>
          </p:cNvSpPr>
          <p:nvPr>
            <p:ph sz="half" idx="1"/>
          </p:nvPr>
        </p:nvSpPr>
        <p:spPr>
          <a:xfrm>
            <a:off x="264596" y="1524000"/>
            <a:ext cx="8643471" cy="4983162"/>
          </a:xfrm>
        </p:spPr>
        <p:txBody>
          <a:bodyPr>
            <a:normAutofit fontScale="92500" lnSpcReduction="10000"/>
          </a:bodyPr>
          <a:lstStyle/>
          <a:p>
            <a:r>
              <a:rPr lang="en-US" dirty="0"/>
              <a:t>Inputs are the resources that are brought into a system</a:t>
            </a:r>
          </a:p>
          <a:p>
            <a:r>
              <a:rPr lang="en-US" dirty="0"/>
              <a:t>Inputs from human resources:</a:t>
            </a:r>
          </a:p>
          <a:p>
            <a:pPr lvl="1"/>
            <a:r>
              <a:rPr lang="en-US" dirty="0"/>
              <a:t>Time</a:t>
            </a:r>
          </a:p>
          <a:p>
            <a:pPr lvl="1"/>
            <a:r>
              <a:rPr lang="en-US" dirty="0"/>
              <a:t>Energy</a:t>
            </a:r>
          </a:p>
          <a:p>
            <a:pPr lvl="1"/>
            <a:r>
              <a:rPr lang="en-US" dirty="0"/>
              <a:t>Skills</a:t>
            </a:r>
          </a:p>
          <a:p>
            <a:pPr lvl="1"/>
            <a:r>
              <a:rPr lang="en-US" dirty="0"/>
              <a:t>Ideas</a:t>
            </a:r>
          </a:p>
          <a:p>
            <a:r>
              <a:rPr lang="en-US" dirty="0"/>
              <a:t>Other forms of inputs to an organization:</a:t>
            </a:r>
          </a:p>
          <a:p>
            <a:pPr lvl="1"/>
            <a:r>
              <a:rPr lang="en-US" dirty="0"/>
              <a:t>Material </a:t>
            </a:r>
          </a:p>
          <a:p>
            <a:pPr lvl="1"/>
            <a:r>
              <a:rPr lang="en-US" dirty="0"/>
              <a:t>Information</a:t>
            </a:r>
          </a:p>
          <a:p>
            <a:pPr lvl="1"/>
            <a:r>
              <a:rPr lang="en-US" dirty="0"/>
              <a:t>Money</a:t>
            </a:r>
          </a:p>
          <a:p>
            <a:pPr lvl="1"/>
            <a:r>
              <a:rPr lang="en-US" dirty="0"/>
              <a:t>Technology </a:t>
            </a:r>
          </a:p>
          <a:p>
            <a:pPr lvl="1"/>
            <a:r>
              <a:rPr lang="en-US" dirty="0"/>
              <a:t>Equipment</a:t>
            </a:r>
          </a:p>
          <a:p>
            <a:endParaRPr lang="en-US" dirty="0"/>
          </a:p>
        </p:txBody>
      </p:sp>
      <p:sp>
        <p:nvSpPr>
          <p:cNvPr id="20" name="TextBox 19"/>
          <p:cNvSpPr txBox="1"/>
          <p:nvPr/>
        </p:nvSpPr>
        <p:spPr>
          <a:xfrm>
            <a:off x="-993161" y="175825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96261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3662</TotalTime>
  <Words>5754</Words>
  <Application>Microsoft Office PowerPoint</Application>
  <PresentationFormat>On-screen Show (4:3)</PresentationFormat>
  <Paragraphs>684</Paragraphs>
  <Slides>72</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Wingdings</vt:lpstr>
      <vt:lpstr>Clarity</vt:lpstr>
      <vt:lpstr>Introduction to organizations</vt:lpstr>
      <vt:lpstr>What is the Difference?</vt:lpstr>
      <vt:lpstr>What’s Common?</vt:lpstr>
      <vt:lpstr>PowerPoint Presentation</vt:lpstr>
      <vt:lpstr>The Organization</vt:lpstr>
      <vt:lpstr>What do organizations do??</vt:lpstr>
      <vt:lpstr>The Organization as a System</vt:lpstr>
      <vt:lpstr>Inputs</vt:lpstr>
      <vt:lpstr>Inputs</vt:lpstr>
      <vt:lpstr>Transformation</vt:lpstr>
      <vt:lpstr>Transformation</vt:lpstr>
      <vt:lpstr>Outputs</vt:lpstr>
      <vt:lpstr>Outputs</vt:lpstr>
      <vt:lpstr>What is the difference between an outcome and an output??</vt:lpstr>
      <vt:lpstr>Outcomes or Outputs?</vt:lpstr>
      <vt:lpstr>Outcomes or Outputs?</vt:lpstr>
      <vt:lpstr>Outputs</vt:lpstr>
      <vt:lpstr>Feedback</vt:lpstr>
      <vt:lpstr>Organization Systems in Dietetics</vt:lpstr>
      <vt:lpstr>Organization Systems in Dietetics</vt:lpstr>
      <vt:lpstr>Organization Systems in Dietetics</vt:lpstr>
      <vt:lpstr>The Organization in an Environment</vt:lpstr>
      <vt:lpstr>Goals of the organization</vt:lpstr>
      <vt:lpstr>REMINDER !!!</vt:lpstr>
      <vt:lpstr>Organizational Mission</vt:lpstr>
      <vt:lpstr>Mission Statements</vt:lpstr>
      <vt:lpstr>Mission Statements </vt:lpstr>
      <vt:lpstr>Examples of Mission Statements</vt:lpstr>
      <vt:lpstr>Examples of Mission Statements</vt:lpstr>
      <vt:lpstr>Vision</vt:lpstr>
      <vt:lpstr>Vision</vt:lpstr>
      <vt:lpstr>Core Values</vt:lpstr>
      <vt:lpstr>Core Values</vt:lpstr>
      <vt:lpstr>Example: Values – UMC-RH</vt:lpstr>
      <vt:lpstr>Example: Values – Faqra Catering</vt:lpstr>
      <vt:lpstr>Example: Values – Faqra Catering</vt:lpstr>
      <vt:lpstr>Organizational Culture</vt:lpstr>
      <vt:lpstr>Organizational Culture</vt:lpstr>
      <vt:lpstr>Organizational Culture</vt:lpstr>
      <vt:lpstr>Internal Congruity</vt:lpstr>
      <vt:lpstr>Internal Congruity</vt:lpstr>
      <vt:lpstr>Organizational Structure</vt:lpstr>
      <vt:lpstr>Organizational Structure</vt:lpstr>
      <vt:lpstr>Hierarchy</vt:lpstr>
      <vt:lpstr>Hierarchy</vt:lpstr>
      <vt:lpstr>Hierarchy</vt:lpstr>
      <vt:lpstr>Hierarchy</vt:lpstr>
      <vt:lpstr>Span of Control</vt:lpstr>
      <vt:lpstr>Span of Control</vt:lpstr>
      <vt:lpstr>Span of Control</vt:lpstr>
      <vt:lpstr>Span of Control</vt:lpstr>
      <vt:lpstr>Span of Control</vt:lpstr>
      <vt:lpstr>Span of Control</vt:lpstr>
      <vt:lpstr>PowerPoint Presentation</vt:lpstr>
      <vt:lpstr>Line/Staff Relationships</vt:lpstr>
      <vt:lpstr>Line/Staff Relationships</vt:lpstr>
      <vt:lpstr>Centralization</vt:lpstr>
      <vt:lpstr>Decentralization</vt:lpstr>
      <vt:lpstr>Review of the Types of Managers</vt:lpstr>
      <vt:lpstr>Departmentalization</vt:lpstr>
      <vt:lpstr>Departmentalization</vt:lpstr>
      <vt:lpstr>Departmentalization</vt:lpstr>
      <vt:lpstr>PowerPoint Presentation</vt:lpstr>
      <vt:lpstr>PowerPoint Presentation</vt:lpstr>
      <vt:lpstr>PowerPoint Presentation</vt:lpstr>
      <vt:lpstr>The Organization Chart</vt:lpstr>
      <vt:lpstr>The Organization Chart</vt:lpstr>
      <vt:lpstr>The Organization Chart</vt:lpstr>
      <vt:lpstr>The Organization Chart</vt:lpstr>
      <vt:lpstr>The Organization Chart</vt:lpstr>
      <vt:lpstr>Organizations of Clinical Nutrition Services</vt:lpstr>
      <vt:lpstr>Organization of Clinical Nutrition Services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organizations</dc:title>
  <dc:creator>Apple</dc:creator>
  <cp:lastModifiedBy>johnny el khoury</cp:lastModifiedBy>
  <cp:revision>108</cp:revision>
  <dcterms:created xsi:type="dcterms:W3CDTF">2013-01-19T13:39:25Z</dcterms:created>
  <dcterms:modified xsi:type="dcterms:W3CDTF">2017-01-26T08:45:38Z</dcterms:modified>
</cp:coreProperties>
</file>